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61" r:id="rId3"/>
    <p:sldId id="262" r:id="rId4"/>
    <p:sldId id="310" r:id="rId5"/>
    <p:sldId id="309" r:id="rId6"/>
    <p:sldId id="314" r:id="rId7"/>
    <p:sldId id="308" r:id="rId8"/>
    <p:sldId id="277" r:id="rId9"/>
    <p:sldId id="266" r:id="rId10"/>
    <p:sldId id="275" r:id="rId11"/>
    <p:sldId id="263" r:id="rId12"/>
    <p:sldId id="257" r:id="rId13"/>
    <p:sldId id="258" r:id="rId14"/>
    <p:sldId id="315" r:id="rId15"/>
    <p:sldId id="318" r:id="rId16"/>
    <p:sldId id="317" r:id="rId17"/>
    <p:sldId id="260" r:id="rId18"/>
    <p:sldId id="276" r:id="rId19"/>
    <p:sldId id="264" r:id="rId20"/>
    <p:sldId id="304" r:id="rId21"/>
    <p:sldId id="306" r:id="rId22"/>
    <p:sldId id="267" r:id="rId23"/>
    <p:sldId id="268" r:id="rId24"/>
    <p:sldId id="269" r:id="rId25"/>
    <p:sldId id="270" r:id="rId26"/>
    <p:sldId id="272" r:id="rId27"/>
    <p:sldId id="311" r:id="rId28"/>
    <p:sldId id="307" r:id="rId29"/>
    <p:sldId id="312" r:id="rId30"/>
    <p:sldId id="273" r:id="rId31"/>
    <p:sldId id="313" r:id="rId32"/>
    <p:sldId id="316" r:id="rId33"/>
    <p:sldId id="278" r:id="rId34"/>
    <p:sldId id="279" r:id="rId35"/>
    <p:sldId id="280" r:id="rId36"/>
    <p:sldId id="281" r:id="rId37"/>
    <p:sldId id="284" r:id="rId38"/>
    <p:sldId id="320" r:id="rId39"/>
    <p:sldId id="282" r:id="rId40"/>
    <p:sldId id="283" r:id="rId41"/>
    <p:sldId id="285" r:id="rId42"/>
    <p:sldId id="286" r:id="rId43"/>
    <p:sldId id="287" r:id="rId44"/>
    <p:sldId id="289" r:id="rId45"/>
    <p:sldId id="288" r:id="rId46"/>
    <p:sldId id="323" r:id="rId47"/>
    <p:sldId id="322" r:id="rId48"/>
    <p:sldId id="290" r:id="rId49"/>
    <p:sldId id="291" r:id="rId50"/>
    <p:sldId id="292" r:id="rId51"/>
    <p:sldId id="305" r:id="rId52"/>
    <p:sldId id="293" r:id="rId53"/>
    <p:sldId id="294" r:id="rId54"/>
    <p:sldId id="295" r:id="rId55"/>
    <p:sldId id="296" r:id="rId56"/>
    <p:sldId id="297" r:id="rId57"/>
    <p:sldId id="298" r:id="rId58"/>
    <p:sldId id="324" r:id="rId59"/>
    <p:sldId id="325" r:id="rId60"/>
    <p:sldId id="326" r:id="rId61"/>
    <p:sldId id="328" r:id="rId62"/>
    <p:sldId id="329" r:id="rId63"/>
    <p:sldId id="299" r:id="rId6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E291"/>
    <a:srgbClr val="F2AA84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8"/>
  </p:normalViewPr>
  <p:slideViewPr>
    <p:cSldViewPr snapToGrid="0">
      <p:cViewPr varScale="1">
        <p:scale>
          <a:sx n="70" d="100"/>
          <a:sy n="70" d="100"/>
        </p:scale>
        <p:origin x="536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A02F71-140F-2451-14ED-79957DFF7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3979D3D-03C9-5472-93FC-C2FE4327C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203306C-8620-A4BE-616D-D4EBB1F75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C062-14C0-431B-ADA9-95E8918965F2}" type="datetimeFigureOut">
              <a:rPr lang="sv-SE" smtClean="0"/>
              <a:t>2026-03-18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4BF5185-FB54-6680-D36E-4F431F30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AE1F2D4-2708-A955-CBAA-5A7F99B3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55D4-59A7-40FF-90A1-D8C0D5262E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53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FE5559-5DBD-F766-7E0B-08ACC721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B38F689-1781-333F-493E-59BE0C5D9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EAE0C39-E852-0049-C8EE-87F036C65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C062-14C0-431B-ADA9-95E8918965F2}" type="datetimeFigureOut">
              <a:rPr lang="sv-SE" smtClean="0"/>
              <a:t>2026-03-18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171D2AC-7E1F-4994-6753-11057286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EBA7E4-7276-E4E2-018F-ACEEFBBE3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55D4-59A7-40FF-90A1-D8C0D5262E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2357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41DA3681-9800-8BB8-6AA6-30BCF3280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1792940-8BB8-5AB3-D289-9C2206CB5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88D133-FCE4-08D9-B1A9-9FA33511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C062-14C0-431B-ADA9-95E8918965F2}" type="datetimeFigureOut">
              <a:rPr lang="sv-SE" smtClean="0"/>
              <a:t>2026-03-18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9167496-DFC9-F6A6-5DA0-1237735CB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DF7EF20-3D60-BCB4-D340-E8CB60D5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55D4-59A7-40FF-90A1-D8C0D5262E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2013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F34734-6B9C-E095-5CD7-BB3BB76D5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C92490-4D00-3316-FF63-06CF4541B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2D6C989-9D7E-5226-9A49-2EF58CD49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C062-14C0-431B-ADA9-95E8918965F2}" type="datetimeFigureOut">
              <a:rPr lang="sv-SE" smtClean="0"/>
              <a:t>2026-03-18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228475-7C21-EF17-7F0D-8CE9E2F86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B46552C-0973-6ECE-DEA1-71FB134F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55D4-59A7-40FF-90A1-D8C0D5262E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461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CDCDC3-8D24-6ED6-2595-52199D665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9BD5EF-4575-E158-E4AB-E46C295B2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E1E9E12-DF92-BD86-64A7-929F39366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C062-14C0-431B-ADA9-95E8918965F2}" type="datetimeFigureOut">
              <a:rPr lang="sv-SE" smtClean="0"/>
              <a:t>2026-03-18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0AC196D-493D-F182-2C6A-8731EB419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0C355C6-03E1-569F-B430-C6D38696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55D4-59A7-40FF-90A1-D8C0D5262E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132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EA4CB6-7C34-42BB-1248-A72FFD255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57ACD9C-E38A-9611-378D-081AF2D70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2E1587B-E5BB-527C-823F-F07EFD608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BF7C3E2-7777-9DAA-127B-6B20FB887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C062-14C0-431B-ADA9-95E8918965F2}" type="datetimeFigureOut">
              <a:rPr lang="sv-SE" smtClean="0"/>
              <a:t>2026-03-18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6525DCC-9C45-D990-3D29-76A9D697A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7D8CBB1-A57F-86B4-EEFF-8B60C5BC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55D4-59A7-40FF-90A1-D8C0D5262E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0586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79CB2B-3F19-BC98-2FD5-230101051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1455ED9-0BBC-5546-9F4B-A87937622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13AA3F3-2668-8FF9-C811-4761BC7B4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8D58F1B-2683-47DF-1EDF-761EEEFCF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6DFD3D4-F6AA-BD44-BD23-37F7F1B2A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95968EB-7F8F-79E0-2C44-DF94237C4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C062-14C0-431B-ADA9-95E8918965F2}" type="datetimeFigureOut">
              <a:rPr lang="sv-SE" smtClean="0"/>
              <a:t>2026-03-18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3BA673E-0E5E-D0FA-C767-1E7CE314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0F8F8F6-9992-6551-B3F8-3A14DC73E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55D4-59A7-40FF-90A1-D8C0D5262E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938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1B0A50-4079-CBF7-CA08-D84D23AFF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DD1E7F-58FC-D8A4-08ED-5D5520E6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C062-14C0-431B-ADA9-95E8918965F2}" type="datetimeFigureOut">
              <a:rPr lang="sv-SE" smtClean="0"/>
              <a:t>2026-03-18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07EB176-45D3-149B-9A66-7E72361C7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1B1D9D6-20AC-EA61-10AE-FECF89FC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55D4-59A7-40FF-90A1-D8C0D5262E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558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88008200-BF98-909B-0D51-F8FEE311B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C062-14C0-431B-ADA9-95E8918965F2}" type="datetimeFigureOut">
              <a:rPr lang="sv-SE" smtClean="0"/>
              <a:t>2026-03-18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62E4021-B0C9-D21B-309A-563DEB89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0EA472A-9489-0448-82B6-B9DA839F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55D4-59A7-40FF-90A1-D8C0D5262E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8666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B3A162-6EBB-D1E5-E2BB-A21EAC2AB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AC3BB20-51CD-C639-8678-523FF6942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89E8D5E-93A0-F397-8402-70D6C52C3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C37B564-DD2A-911B-B2E2-E4E866D47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C062-14C0-431B-ADA9-95E8918965F2}" type="datetimeFigureOut">
              <a:rPr lang="sv-SE" smtClean="0"/>
              <a:t>2026-03-18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1145757-47C8-707E-151D-C98D4E17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8E1CA85-E746-47B4-A257-25A21413C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55D4-59A7-40FF-90A1-D8C0D5262E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924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A203C5-CFC5-5C73-1E41-F1D25AB5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DC7AD06-98A7-6D78-5B48-737EC7482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1C44030-434E-3EF0-5F0C-BA933287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DE1A27F-4311-36F0-2696-774EA3334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C062-14C0-431B-ADA9-95E8918965F2}" type="datetimeFigureOut">
              <a:rPr lang="sv-SE" smtClean="0"/>
              <a:t>2026-03-18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99559DC-8E2A-E6A1-A006-B36817628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8EFC13D-5934-C5DC-78CD-926EEEC46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55D4-59A7-40FF-90A1-D8C0D5262E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006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7039B89-BD10-187C-8EA8-B89C10292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761BC2D-E626-030F-0062-50BFE5A48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75834D5-D025-1985-8E33-E0AD20A56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76C062-14C0-431B-ADA9-95E8918965F2}" type="datetimeFigureOut">
              <a:rPr lang="sv-SE" smtClean="0"/>
              <a:t>2026-03-18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71E39C-F689-FF50-E333-5A8CB29C2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A9AC6DC-BB81-B121-A354-026FB1E17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DE55D4-59A7-40FF-90A1-D8C0D5262E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03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inkstitch.org/tutorials/resources/beginner-video-tutorials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urbanthreads.com/?shop_sign_in=true" TargetMode="External"/><Relationship Id="rId2" Type="http://schemas.openxmlformats.org/officeDocument/2006/relationships/hyperlink" Target="https://emblibrary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ymaskinsexperten.se/Sytillbehoer2/Mellanlaegg/" TargetMode="External"/><Relationship Id="rId4" Type="http://schemas.openxmlformats.org/officeDocument/2006/relationships/hyperlink" Target="https://brodyrvaruhuset.se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5.sv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inkstitch.org/tutorials/resources/beginner-video-tutorials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urbanthreads.com/?shop_sign_in=true" TargetMode="External"/><Relationship Id="rId2" Type="http://schemas.openxmlformats.org/officeDocument/2006/relationships/hyperlink" Target="https://emblibrary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ymaskinsexperten.se/Sytillbehoer2/Mellanlaegg/" TargetMode="External"/><Relationship Id="rId4" Type="http://schemas.openxmlformats.org/officeDocument/2006/relationships/hyperlink" Target="https://brodyrvaruhuset.se/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1C319-D598-A9CD-E90E-C023B27B4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BFC6AF-F093-3A43-91E7-2BD1CE4CB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093677" cy="1567542"/>
          </a:xfrm>
        </p:spPr>
        <p:txBody>
          <a:bodyPr>
            <a:normAutofit fontScale="90000"/>
          </a:bodyPr>
          <a:lstStyle/>
          <a:p>
            <a:r>
              <a:rPr lang="sv-SE" dirty="0"/>
              <a:t>Demo av Brodyrmaskin</a:t>
            </a:r>
            <a:br>
              <a:rPr lang="sv-SE" dirty="0"/>
            </a:br>
            <a:r>
              <a:rPr lang="sv-SE" dirty="0" err="1"/>
              <a:t>Brother</a:t>
            </a:r>
            <a:r>
              <a:rPr lang="sv-SE" dirty="0"/>
              <a:t> NV1500D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08CFD01-44AC-DCAF-4B51-60B0A8852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9677" y="6524932"/>
            <a:ext cx="9144000" cy="430161"/>
          </a:xfrm>
        </p:spPr>
        <p:txBody>
          <a:bodyPr/>
          <a:lstStyle/>
          <a:p>
            <a:pPr algn="r"/>
            <a:r>
              <a:rPr lang="sv-SE" dirty="0"/>
              <a:t>2026-03-17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297A61C-92F4-D3F7-19E0-C952C15BC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895" y="1462304"/>
            <a:ext cx="9284647" cy="5091117"/>
          </a:xfrm>
          <a:prstGeom prst="rect">
            <a:avLst/>
          </a:prstGeom>
        </p:spPr>
      </p:pic>
      <p:sp>
        <p:nvSpPr>
          <p:cNvPr id="4" name="Action Button: Go Forward or Next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AEB0B41-9882-F730-7F20-4BEA8BBF4205}"/>
              </a:ext>
            </a:extLst>
          </p:cNvPr>
          <p:cNvSpPr/>
          <p:nvPr/>
        </p:nvSpPr>
        <p:spPr>
          <a:xfrm>
            <a:off x="11246588" y="4986345"/>
            <a:ext cx="713678" cy="669073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2A7EE2-A4D4-B9D7-DDB4-BE6AC580AE5C}"/>
              </a:ext>
            </a:extLst>
          </p:cNvPr>
          <p:cNvSpPr txBox="1"/>
          <p:nvPr/>
        </p:nvSpPr>
        <p:spPr>
          <a:xfrm>
            <a:off x="11151220" y="5655418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373630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CD367A3-15A1-BD47-3736-7C3E55931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Innan Power On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91C5F3F-5BD1-D241-BE5E-0C4C7F980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835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C10B2C0A-6CEE-8E60-D5DF-E83DE10D7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Innan Power On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7D38EBD-56C6-FC2B-9FBF-52612704B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Sätt i broderienheten (utan broderiram)</a:t>
            </a:r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Kontrollera att broderi-pressarfoten sitter i (”U-foten”)</a:t>
            </a:r>
          </a:p>
          <a:p>
            <a:endParaRPr lang="sv-SE" dirty="0"/>
          </a:p>
          <a:p>
            <a:r>
              <a:rPr lang="sv-SE" dirty="0"/>
              <a:t>Montera rätt nål</a:t>
            </a:r>
          </a:p>
          <a:p>
            <a:endParaRPr lang="sv-SE" dirty="0"/>
          </a:p>
          <a:p>
            <a:r>
              <a:rPr lang="sv-SE" dirty="0"/>
              <a:t>Kontrollera att det finns undertråd </a:t>
            </a:r>
            <a:r>
              <a:rPr lang="sv-SE" b="1" dirty="0"/>
              <a:t>(Obs ej brodyr tråd!) </a:t>
            </a:r>
          </a:p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81E7A27-2C51-7034-B37F-002443F6C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725" y="416003"/>
            <a:ext cx="2728196" cy="185182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02C8725A-91B9-0B68-E2A6-7E799CF8A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067" y="2564115"/>
            <a:ext cx="2065199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81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F259393-6085-487E-50BA-0A9C220B7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Pressarfot för broderier  (”U”-foten)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590B8ED-B641-EA7C-EE45-3512E1D664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606" y="2349449"/>
            <a:ext cx="5333955" cy="404151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32C0D52-6922-CEBD-ED40-2320027BA0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99" y="1760675"/>
            <a:ext cx="5269902" cy="4964984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AC99859D-64D2-5068-D1D0-5C5CBFEC89B1}"/>
              </a:ext>
            </a:extLst>
          </p:cNvPr>
          <p:cNvSpPr txBox="1"/>
          <p:nvPr/>
        </p:nvSpPr>
        <p:spPr>
          <a:xfrm>
            <a:off x="6678606" y="1981200"/>
            <a:ext cx="509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/>
              <a:t>Plats för broderifoten i lådan när den inte används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942FFC7A-DDB1-133C-0207-949B59240A56}"/>
              </a:ext>
            </a:extLst>
          </p:cNvPr>
          <p:cNvSpPr txBox="1"/>
          <p:nvPr/>
        </p:nvSpPr>
        <p:spPr>
          <a:xfrm>
            <a:off x="10306756" y="102906"/>
            <a:ext cx="1858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v-SE" b="1"/>
              <a:t>Innan Power On</a:t>
            </a:r>
          </a:p>
        </p:txBody>
      </p:sp>
    </p:spTree>
    <p:extLst>
      <p:ext uri="{BB962C8B-B14F-4D97-AF65-F5344CB8AC3E}">
        <p14:creationId xmlns:p14="http://schemas.microsoft.com/office/powerpoint/2010/main" val="3155319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CBDB54-38F0-0796-FFD2-F501BEA10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Kontrollera undertråden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1669C47-9C58-7D86-597A-905B3A268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50" y="1845794"/>
            <a:ext cx="9124944" cy="5012206"/>
          </a:xfrm>
          <a:prstGeom prst="rect">
            <a:avLst/>
          </a:prstGeom>
        </p:spPr>
      </p:pic>
      <p:sp>
        <p:nvSpPr>
          <p:cNvPr id="5" name="Pil: höger 4">
            <a:extLst>
              <a:ext uri="{FF2B5EF4-FFF2-40B4-BE49-F238E27FC236}">
                <a16:creationId xmlns:a16="http://schemas.microsoft.com/office/drawing/2014/main" id="{7BF8241D-AA1A-E008-92E7-4C034DCA0619}"/>
              </a:ext>
            </a:extLst>
          </p:cNvPr>
          <p:cNvSpPr/>
          <p:nvPr/>
        </p:nvSpPr>
        <p:spPr>
          <a:xfrm>
            <a:off x="8514736" y="5029200"/>
            <a:ext cx="1179871" cy="6587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1DC495CE-BFA0-D4F3-DA59-08A9575E1902}"/>
              </a:ext>
            </a:extLst>
          </p:cNvPr>
          <p:cNvSpPr/>
          <p:nvPr/>
        </p:nvSpPr>
        <p:spPr>
          <a:xfrm>
            <a:off x="8042787" y="5083278"/>
            <a:ext cx="511278" cy="550606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5803D78-D00F-88D3-1533-3D1E4F2E2CCE}"/>
              </a:ext>
            </a:extLst>
          </p:cNvPr>
          <p:cNvSpPr txBox="1"/>
          <p:nvPr/>
        </p:nvSpPr>
        <p:spPr>
          <a:xfrm>
            <a:off x="10306756" y="102906"/>
            <a:ext cx="1858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v-SE" b="1"/>
              <a:t>Innan Power On</a:t>
            </a:r>
          </a:p>
        </p:txBody>
      </p:sp>
    </p:spTree>
    <p:extLst>
      <p:ext uri="{BB962C8B-B14F-4D97-AF65-F5344CB8AC3E}">
        <p14:creationId xmlns:p14="http://schemas.microsoft.com/office/powerpoint/2010/main" val="911194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FA5F5-884D-294B-B7E1-EA7C365FB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Undertråden</a:t>
            </a:r>
            <a:endParaRPr lang="en-SE" dirty="0"/>
          </a:p>
        </p:txBody>
      </p:sp>
      <p:sp>
        <p:nvSpPr>
          <p:cNvPr id="6" name="Platshållare för innehåll 3">
            <a:extLst>
              <a:ext uri="{FF2B5EF4-FFF2-40B4-BE49-F238E27FC236}">
                <a16:creationId xmlns:a16="http://schemas.microsoft.com/office/drawing/2014/main" id="{D51F8FEA-1719-5631-D8CD-6F03CE7587B8}"/>
              </a:ext>
            </a:extLst>
          </p:cNvPr>
          <p:cNvSpPr txBox="1">
            <a:spLocks/>
          </p:cNvSpPr>
          <p:nvPr/>
        </p:nvSpPr>
        <p:spPr>
          <a:xfrm>
            <a:off x="838200" y="1359281"/>
            <a:ext cx="10515600" cy="54987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Använd inte brodyrtråd i undertråden! </a:t>
            </a:r>
          </a:p>
          <a:p>
            <a:endParaRPr lang="sv-SE" dirty="0"/>
          </a:p>
          <a:p>
            <a:r>
              <a:rPr lang="sv-SE" dirty="0"/>
              <a:t>Brodyrtråd </a:t>
            </a:r>
            <a:r>
              <a:rPr lang="sv-SE" dirty="0">
                <a:sym typeface="Wingdings" panose="05000000000000000000" pitchFamily="2" charset="2"/>
              </a:rPr>
              <a:t> Utseende anpassat! </a:t>
            </a:r>
          </a:p>
          <a:p>
            <a:endParaRPr lang="sv-SE" dirty="0">
              <a:sym typeface="Wingdings" panose="05000000000000000000" pitchFamily="2" charset="2"/>
            </a:endParaRPr>
          </a:p>
          <a:p>
            <a:r>
              <a:rPr lang="sv-SE" dirty="0">
                <a:sym typeface="Wingdings" panose="05000000000000000000" pitchFamily="2" charset="2"/>
              </a:rPr>
              <a:t>Undertråden ska inte synas, det spelar ingen roll att den är vit även om motivet är exempelvis blått. </a:t>
            </a:r>
          </a:p>
          <a:p>
            <a:endParaRPr lang="sv-SE" dirty="0">
              <a:sym typeface="Wingdings" panose="05000000000000000000" pitchFamily="2" charset="2"/>
            </a:endParaRPr>
          </a:p>
          <a:p>
            <a:r>
              <a:rPr lang="sv-SE" dirty="0"/>
              <a:t>Undertråden ska bara </a:t>
            </a:r>
            <a:r>
              <a:rPr lang="sv-SE" b="1" dirty="0"/>
              <a:t>låsa stygnen</a:t>
            </a:r>
            <a:r>
              <a:rPr lang="sv-SE" dirty="0"/>
              <a:t>. Brodytråd i spolen kan ge trassel och ojämna stygn. </a:t>
            </a:r>
            <a:endParaRPr lang="sv-SE" dirty="0">
              <a:sym typeface="Wingdings" panose="05000000000000000000" pitchFamily="2" charset="2"/>
            </a:endParaRPr>
          </a:p>
          <a:p>
            <a:endParaRPr lang="sv-SE" dirty="0">
              <a:sym typeface="Wingdings" panose="05000000000000000000" pitchFamily="2" charset="2"/>
            </a:endParaRPr>
          </a:p>
          <a:p>
            <a:r>
              <a:rPr lang="sv-SE" dirty="0">
                <a:sym typeface="Wingdings" panose="05000000000000000000" pitchFamily="2" charset="2"/>
              </a:rPr>
              <a:t>Slöseri med brodyrtråd  Mindre </a:t>
            </a:r>
            <a:r>
              <a:rPr lang="sv-SE" dirty="0" err="1">
                <a:sym typeface="Wingdings" panose="05000000000000000000" pitchFamily="2" charset="2"/>
              </a:rPr>
              <a:t>brodytråd</a:t>
            </a:r>
            <a:r>
              <a:rPr lang="sv-SE" dirty="0">
                <a:sym typeface="Wingdings" panose="05000000000000000000" pitchFamily="2" charset="2"/>
              </a:rPr>
              <a:t> till medlemmar. </a:t>
            </a:r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75110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7E43-5380-A441-2D2A-CA3EC86FF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Brodyrtråd-glansig! </a:t>
            </a:r>
            <a:endParaRPr lang="en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A17CF-AFEE-16B9-53DC-54DC83030F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40"/>
          <a:stretch>
            <a:fillRect/>
          </a:stretch>
        </p:blipFill>
        <p:spPr>
          <a:xfrm>
            <a:off x="6096000" y="1816100"/>
            <a:ext cx="5289550" cy="4343400"/>
          </a:xfrm>
          <a:prstGeom prst="rect">
            <a:avLst/>
          </a:prstGeom>
        </p:spPr>
      </p:pic>
      <p:sp>
        <p:nvSpPr>
          <p:cNvPr id="3" name="Platshållare för innehåll 3">
            <a:extLst>
              <a:ext uri="{FF2B5EF4-FFF2-40B4-BE49-F238E27FC236}">
                <a16:creationId xmlns:a16="http://schemas.microsoft.com/office/drawing/2014/main" id="{88986B69-9865-E54E-EE71-4815307643C7}"/>
              </a:ext>
            </a:extLst>
          </p:cNvPr>
          <p:cNvSpPr txBox="1">
            <a:spLocks/>
          </p:cNvSpPr>
          <p:nvPr/>
        </p:nvSpPr>
        <p:spPr>
          <a:xfrm>
            <a:off x="838200" y="1359281"/>
            <a:ext cx="4775791" cy="54987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sv-SE" dirty="0"/>
            </a:br>
            <a:r>
              <a:rPr lang="sv-SE" dirty="0"/>
              <a:t>Glansig, bra för att täcka. 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Inte bra för vanlig sömnad. Inte lika stark som vanlig sytråd.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Använd endast brodyrtråden för brodyrmaskinen.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350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6E929-02C5-F949-E276-4C93A0DC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1277600" cy="2250484"/>
          </a:xfrm>
        </p:spPr>
        <p:txBody>
          <a:bodyPr/>
          <a:lstStyle/>
          <a:p>
            <a:r>
              <a:rPr lang="en-GB" dirty="0"/>
              <a:t>Bara </a:t>
            </a:r>
            <a:r>
              <a:rPr lang="en-GB" dirty="0" err="1"/>
              <a:t>vanlig</a:t>
            </a:r>
            <a:r>
              <a:rPr lang="en-GB" dirty="0"/>
              <a:t> </a:t>
            </a:r>
            <a:r>
              <a:rPr lang="en-GB" dirty="0" err="1"/>
              <a:t>sytråd</a:t>
            </a:r>
            <a:r>
              <a:rPr lang="en-GB" dirty="0"/>
              <a:t>  vit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svart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underspolen</a:t>
            </a:r>
            <a:r>
              <a:rPr lang="en-GB" dirty="0"/>
              <a:t>!</a:t>
            </a:r>
            <a:br>
              <a:rPr lang="en-GB" dirty="0"/>
            </a:br>
            <a:r>
              <a:rPr lang="en-GB" sz="3500" dirty="0"/>
              <a:t>(vi </a:t>
            </a:r>
            <a:r>
              <a:rPr lang="en-GB" sz="3500" dirty="0" err="1"/>
              <a:t>köper</a:t>
            </a:r>
            <a:r>
              <a:rPr lang="en-GB" sz="3500" dirty="0"/>
              <a:t> in vit)</a:t>
            </a:r>
            <a:endParaRPr lang="en-SE" sz="3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9DA44-AAA1-C5B4-C286-F18A17DC97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933" y="1695205"/>
            <a:ext cx="1876418" cy="2501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270CC-386D-8A6A-AEAC-901BECB033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565" y="2048648"/>
            <a:ext cx="1795004" cy="179500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61FB390-4AC2-8B12-9021-9A48AEE66E72}"/>
              </a:ext>
            </a:extLst>
          </p:cNvPr>
          <p:cNvSpPr/>
          <p:nvPr/>
        </p:nvSpPr>
        <p:spPr>
          <a:xfrm>
            <a:off x="6659015" y="2450271"/>
            <a:ext cx="1707035" cy="515679"/>
          </a:xfrm>
          <a:prstGeom prst="rightArrow">
            <a:avLst/>
          </a:prstGeom>
          <a:solidFill>
            <a:srgbClr val="84E29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8AC691-1673-AC6E-B0A1-4783A3175A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298" y="4396883"/>
            <a:ext cx="5123688" cy="2267449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1214F0CA-5978-F3BF-E0AB-C3AFA18B3641}"/>
              </a:ext>
            </a:extLst>
          </p:cNvPr>
          <p:cNvSpPr/>
          <p:nvPr/>
        </p:nvSpPr>
        <p:spPr>
          <a:xfrm>
            <a:off x="6659016" y="5199566"/>
            <a:ext cx="1700772" cy="5156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9F07AD-2FC2-F5D6-276E-0C737EED87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693" y="4559904"/>
            <a:ext cx="1795004" cy="179500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956F0F-E429-A6A5-A76D-78EE0AA8AC73}"/>
              </a:ext>
            </a:extLst>
          </p:cNvPr>
          <p:cNvCxnSpPr>
            <a:cxnSpLocks/>
          </p:cNvCxnSpPr>
          <p:nvPr/>
        </p:nvCxnSpPr>
        <p:spPr>
          <a:xfrm>
            <a:off x="9125795" y="4451618"/>
            <a:ext cx="2011597" cy="190329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95C05B1-1ABC-A05C-A1FB-78F5D43BF525}"/>
              </a:ext>
            </a:extLst>
          </p:cNvPr>
          <p:cNvCxnSpPr>
            <a:cxnSpLocks/>
          </p:cNvCxnSpPr>
          <p:nvPr/>
        </p:nvCxnSpPr>
        <p:spPr>
          <a:xfrm flipV="1">
            <a:off x="9142693" y="4396883"/>
            <a:ext cx="1913876" cy="1839325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Graphic 26" descr="Tick outline">
            <a:extLst>
              <a:ext uri="{FF2B5EF4-FFF2-40B4-BE49-F238E27FC236}">
                <a16:creationId xmlns:a16="http://schemas.microsoft.com/office/drawing/2014/main" id="{5A245F93-1613-1A79-BE83-CF2240571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64920" y="1901163"/>
            <a:ext cx="914400" cy="125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11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8448180B-E59A-6A63-3939-F5C5F4A46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Knappar på maskinen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695862F-7EBA-DB46-87F5-EF82584BE7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355" y="2410365"/>
            <a:ext cx="8142680" cy="4447635"/>
          </a:xfrm>
          <a:prstGeom prst="rect">
            <a:avLst/>
          </a:prstGeom>
        </p:spPr>
      </p:pic>
      <p:sp>
        <p:nvSpPr>
          <p:cNvPr id="7" name="Pratbubbla: rad 6">
            <a:extLst>
              <a:ext uri="{FF2B5EF4-FFF2-40B4-BE49-F238E27FC236}">
                <a16:creationId xmlns:a16="http://schemas.microsoft.com/office/drawing/2014/main" id="{66A7C528-0D0B-118C-A667-AAAB74CEE53A}"/>
              </a:ext>
            </a:extLst>
          </p:cNvPr>
          <p:cNvSpPr/>
          <p:nvPr/>
        </p:nvSpPr>
        <p:spPr>
          <a:xfrm>
            <a:off x="6835478" y="5798038"/>
            <a:ext cx="2575807" cy="612648"/>
          </a:xfrm>
          <a:prstGeom prst="borderCallout1">
            <a:avLst>
              <a:gd name="adj1" fmla="val 18750"/>
              <a:gd name="adj2" fmla="val -8333"/>
              <a:gd name="adj3" fmla="val -64036"/>
              <a:gd name="adj4" fmla="val -74361"/>
            </a:avLst>
          </a:prstGeom>
          <a:solidFill>
            <a:srgbClr val="FFFFCC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b="1">
                <a:solidFill>
                  <a:schemeClr val="tx1"/>
                </a:solidFill>
              </a:rPr>
              <a:t>Start / Stopp</a:t>
            </a:r>
            <a:endParaRPr lang="sv-SE" b="1">
              <a:solidFill>
                <a:schemeClr val="tx1"/>
              </a:solidFill>
            </a:endParaRPr>
          </a:p>
        </p:txBody>
      </p:sp>
      <p:sp>
        <p:nvSpPr>
          <p:cNvPr id="8" name="Pratbubbla: rad 7">
            <a:extLst>
              <a:ext uri="{FF2B5EF4-FFF2-40B4-BE49-F238E27FC236}">
                <a16:creationId xmlns:a16="http://schemas.microsoft.com/office/drawing/2014/main" id="{BA16AC0D-6BD7-ADCF-E198-E5E6A0FFF3DB}"/>
              </a:ext>
            </a:extLst>
          </p:cNvPr>
          <p:cNvSpPr/>
          <p:nvPr/>
        </p:nvSpPr>
        <p:spPr>
          <a:xfrm>
            <a:off x="7103011" y="4190003"/>
            <a:ext cx="1952499" cy="888358"/>
          </a:xfrm>
          <a:prstGeom prst="borderCallout1">
            <a:avLst>
              <a:gd name="adj1" fmla="val -5599"/>
              <a:gd name="adj2" fmla="val 48571"/>
              <a:gd name="adj3" fmla="val -67910"/>
              <a:gd name="adj4" fmla="val 45769"/>
            </a:avLst>
          </a:prstGeom>
          <a:solidFill>
            <a:srgbClr val="FFFFCC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b="1">
                <a:solidFill>
                  <a:schemeClr val="tx1"/>
                </a:solidFill>
              </a:rPr>
              <a:t>Pressarfot Upp/Ner</a:t>
            </a:r>
            <a:endParaRPr lang="sv-SE" b="1">
              <a:solidFill>
                <a:schemeClr val="tx1"/>
              </a:solidFill>
            </a:endParaRPr>
          </a:p>
        </p:txBody>
      </p:sp>
      <p:sp>
        <p:nvSpPr>
          <p:cNvPr id="9" name="Pratbubbla: rad 8">
            <a:extLst>
              <a:ext uri="{FF2B5EF4-FFF2-40B4-BE49-F238E27FC236}">
                <a16:creationId xmlns:a16="http://schemas.microsoft.com/office/drawing/2014/main" id="{5CE12495-D8F5-0838-5148-F1B8A56295DB}"/>
              </a:ext>
            </a:extLst>
          </p:cNvPr>
          <p:cNvSpPr/>
          <p:nvPr/>
        </p:nvSpPr>
        <p:spPr>
          <a:xfrm>
            <a:off x="5839566" y="1666072"/>
            <a:ext cx="1952499" cy="888358"/>
          </a:xfrm>
          <a:prstGeom prst="borderCallout1">
            <a:avLst>
              <a:gd name="adj1" fmla="val 108400"/>
              <a:gd name="adj2" fmla="val 49075"/>
              <a:gd name="adj3" fmla="val 158982"/>
              <a:gd name="adj4" fmla="val 48287"/>
            </a:avLst>
          </a:prstGeom>
          <a:solidFill>
            <a:srgbClr val="FFFFCC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b="1">
                <a:solidFill>
                  <a:schemeClr val="tx1"/>
                </a:solidFill>
              </a:rPr>
              <a:t>Klipp av tråden</a:t>
            </a:r>
            <a:endParaRPr lang="sv-SE" b="1">
              <a:solidFill>
                <a:schemeClr val="tx1"/>
              </a:solidFill>
            </a:endParaRPr>
          </a:p>
        </p:txBody>
      </p:sp>
      <p:sp>
        <p:nvSpPr>
          <p:cNvPr id="10" name="Pratbubbla: rad 9">
            <a:extLst>
              <a:ext uri="{FF2B5EF4-FFF2-40B4-BE49-F238E27FC236}">
                <a16:creationId xmlns:a16="http://schemas.microsoft.com/office/drawing/2014/main" id="{C8EAEB21-D74F-912A-A329-B8F7BC723A8E}"/>
              </a:ext>
            </a:extLst>
          </p:cNvPr>
          <p:cNvSpPr/>
          <p:nvPr/>
        </p:nvSpPr>
        <p:spPr>
          <a:xfrm>
            <a:off x="3661721" y="1659429"/>
            <a:ext cx="1952499" cy="888358"/>
          </a:xfrm>
          <a:prstGeom prst="borderCallout1">
            <a:avLst>
              <a:gd name="adj1" fmla="val 108400"/>
              <a:gd name="adj2" fmla="val 49075"/>
              <a:gd name="adj3" fmla="val 165623"/>
              <a:gd name="adj4" fmla="val 78501"/>
            </a:avLst>
          </a:prstGeom>
          <a:solidFill>
            <a:srgbClr val="FFFFCC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b="1">
                <a:solidFill>
                  <a:schemeClr val="tx1"/>
                </a:solidFill>
              </a:rPr>
              <a:t>Nål</a:t>
            </a:r>
          </a:p>
          <a:p>
            <a:pPr algn="ctr"/>
            <a:r>
              <a:rPr lang="sv-SE" sz="2800" b="1">
                <a:solidFill>
                  <a:schemeClr val="tx1"/>
                </a:solidFill>
              </a:rPr>
              <a:t>Upp/Ner</a:t>
            </a:r>
            <a:endParaRPr lang="sv-SE" b="1">
              <a:solidFill>
                <a:schemeClr val="tx1"/>
              </a:solidFill>
            </a:endParaRPr>
          </a:p>
        </p:txBody>
      </p:sp>
      <p:sp>
        <p:nvSpPr>
          <p:cNvPr id="11" name="Pratbubbla: rad 10">
            <a:extLst>
              <a:ext uri="{FF2B5EF4-FFF2-40B4-BE49-F238E27FC236}">
                <a16:creationId xmlns:a16="http://schemas.microsoft.com/office/drawing/2014/main" id="{9F268847-078A-260D-A8BA-7025F2AE61AF}"/>
              </a:ext>
            </a:extLst>
          </p:cNvPr>
          <p:cNvSpPr/>
          <p:nvPr/>
        </p:nvSpPr>
        <p:spPr>
          <a:xfrm>
            <a:off x="0" y="3824216"/>
            <a:ext cx="2831690" cy="888358"/>
          </a:xfrm>
          <a:prstGeom prst="borderCallout1">
            <a:avLst>
              <a:gd name="adj1" fmla="val 45313"/>
              <a:gd name="adj2" fmla="val 104277"/>
              <a:gd name="adj3" fmla="val 46089"/>
              <a:gd name="adj4" fmla="val 16271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b="1">
                <a:solidFill>
                  <a:schemeClr val="tx1"/>
                </a:solidFill>
              </a:rPr>
              <a:t>Fäst tråden</a:t>
            </a:r>
          </a:p>
          <a:p>
            <a:pPr algn="ctr"/>
            <a:r>
              <a:rPr lang="sv-SE" sz="2800" b="1">
                <a:solidFill>
                  <a:schemeClr val="tx1"/>
                </a:solidFill>
              </a:rPr>
              <a:t>(Inte vid brodyr)</a:t>
            </a:r>
            <a:endParaRPr lang="sv-SE" b="1">
              <a:solidFill>
                <a:schemeClr val="tx1"/>
              </a:solidFill>
            </a:endParaRPr>
          </a:p>
        </p:txBody>
      </p:sp>
      <p:sp>
        <p:nvSpPr>
          <p:cNvPr id="12" name="Pratbubbla: rad 11">
            <a:extLst>
              <a:ext uri="{FF2B5EF4-FFF2-40B4-BE49-F238E27FC236}">
                <a16:creationId xmlns:a16="http://schemas.microsoft.com/office/drawing/2014/main" id="{5879452C-AC37-A3E4-7A06-BD6EADF6D670}"/>
              </a:ext>
            </a:extLst>
          </p:cNvPr>
          <p:cNvSpPr/>
          <p:nvPr/>
        </p:nvSpPr>
        <p:spPr>
          <a:xfrm>
            <a:off x="8804777" y="1606348"/>
            <a:ext cx="1952499" cy="888358"/>
          </a:xfrm>
          <a:prstGeom prst="borderCallout1">
            <a:avLst>
              <a:gd name="adj1" fmla="val 108400"/>
              <a:gd name="adj2" fmla="val 49075"/>
              <a:gd name="adj3" fmla="val 142380"/>
              <a:gd name="adj4" fmla="val 48791"/>
            </a:avLst>
          </a:prstGeom>
          <a:solidFill>
            <a:srgbClr val="FFFFCC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b="1">
                <a:solidFill>
                  <a:schemeClr val="tx1"/>
                </a:solidFill>
              </a:rPr>
              <a:t>Hastighet</a:t>
            </a:r>
            <a:endParaRPr lang="sv-SE" b="1">
              <a:solidFill>
                <a:schemeClr val="tx1"/>
              </a:solidFill>
            </a:endParaRPr>
          </a:p>
        </p:txBody>
      </p:sp>
      <p:sp>
        <p:nvSpPr>
          <p:cNvPr id="13" name="Pil: nedåt 12">
            <a:extLst>
              <a:ext uri="{FF2B5EF4-FFF2-40B4-BE49-F238E27FC236}">
                <a16:creationId xmlns:a16="http://schemas.microsoft.com/office/drawing/2014/main" id="{F3E744BB-9D38-9D90-7DBA-1A6883ED99D5}"/>
              </a:ext>
            </a:extLst>
          </p:cNvPr>
          <p:cNvSpPr/>
          <p:nvPr/>
        </p:nvSpPr>
        <p:spPr>
          <a:xfrm>
            <a:off x="7907195" y="5203186"/>
            <a:ext cx="344129" cy="59485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E36F392-667B-8A4D-807C-4716E13DD002}"/>
              </a:ext>
            </a:extLst>
          </p:cNvPr>
          <p:cNvSpPr/>
          <p:nvPr/>
        </p:nvSpPr>
        <p:spPr>
          <a:xfrm>
            <a:off x="9165104" y="587674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4CFDA78-AB13-7BF2-26C7-65F16C2B46D2}"/>
              </a:ext>
            </a:extLst>
          </p:cNvPr>
          <p:cNvSpPr/>
          <p:nvPr/>
        </p:nvSpPr>
        <p:spPr>
          <a:xfrm>
            <a:off x="9169794" y="6138322"/>
            <a:ext cx="182880" cy="18288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11016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61282-8834-7979-8FE6-38B6DBE9F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0EA684E-CFD3-3E76-3CFA-669D2DB59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Power On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1A2E0EA-69A7-EE5E-F38C-1B8F10BC6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080" y="3136106"/>
            <a:ext cx="1585097" cy="17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81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CC210-9A8B-AC3A-8E04-5AF1E543D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1EA1FE23-E64D-C6EE-84C5-434844117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Power On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65EF5DE-0D8F-7B9B-4104-1F9BB9817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5200" cy="4351338"/>
          </a:xfrm>
        </p:spPr>
        <p:txBody>
          <a:bodyPr/>
          <a:lstStyle/>
          <a:p>
            <a:r>
              <a:rPr lang="sv-SE" dirty="0"/>
              <a:t>Maskinen startar</a:t>
            </a:r>
          </a:p>
          <a:p>
            <a:r>
              <a:rPr lang="sv-SE" dirty="0"/>
              <a:t>Tryck på skärmen för att komma till start</a:t>
            </a:r>
          </a:p>
          <a:p>
            <a:r>
              <a:rPr lang="sv-SE" dirty="0"/>
              <a:t>Kontrollera att inget står i vägen för Broderienheten </a:t>
            </a:r>
            <a:br>
              <a:rPr lang="sv-SE" dirty="0"/>
            </a:br>
            <a:r>
              <a:rPr lang="sv-SE" dirty="0"/>
              <a:t>innan den börjar röra på sig</a:t>
            </a:r>
          </a:p>
          <a:p>
            <a:endParaRPr lang="sv-SE" dirty="0"/>
          </a:p>
          <a:p>
            <a:r>
              <a:rPr lang="sv-SE" dirty="0"/>
              <a:t>Tryck OK (Broderienheten initieras </a:t>
            </a:r>
            <a:br>
              <a:rPr lang="sv-SE" dirty="0"/>
            </a:br>
            <a:r>
              <a:rPr lang="sv-SE" dirty="0"/>
              <a:t>och rör sig till ändlägena)</a:t>
            </a:r>
          </a:p>
          <a:p>
            <a:r>
              <a:rPr lang="sv-SE" dirty="0"/>
              <a:t>Sätt inte in rammen innan maskinen</a:t>
            </a:r>
            <a:br>
              <a:rPr lang="sv-SE" dirty="0"/>
            </a:br>
            <a:r>
              <a:rPr lang="sv-SE" dirty="0"/>
              <a:t>startat upp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44D54730-DA03-804E-8F5A-8E8A1F72E2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660" y="365125"/>
            <a:ext cx="1006615" cy="113244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E60BE1D-FF50-F798-7292-0070582A9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596" y="4001294"/>
            <a:ext cx="2850127" cy="19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68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2F4021-9E7C-779B-AABA-CC3C8BD92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Demo Brodyrmaskin Brother NV1500D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2849850-0D35-9E74-A013-839E31FC5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456"/>
            <a:ext cx="10994136" cy="5495543"/>
          </a:xfrm>
        </p:spPr>
        <p:txBody>
          <a:bodyPr>
            <a:normAutofit fontScale="77500" lnSpcReduction="20000"/>
          </a:bodyPr>
          <a:lstStyle/>
          <a:p>
            <a:r>
              <a:rPr lang="sv-SE" dirty="0"/>
              <a:t>Introduktion</a:t>
            </a:r>
          </a:p>
          <a:p>
            <a:r>
              <a:rPr lang="sv-SE" dirty="0"/>
              <a:t>Inspiration</a:t>
            </a:r>
          </a:p>
          <a:p>
            <a:r>
              <a:rPr lang="sv-SE" dirty="0"/>
              <a:t>Varför behövs en introduktion?</a:t>
            </a:r>
          </a:p>
          <a:p>
            <a:r>
              <a:rPr lang="sv-SE" dirty="0"/>
              <a:t>Om brodyrmaskinen </a:t>
            </a:r>
            <a:r>
              <a:rPr lang="sv-SE" dirty="0" err="1"/>
              <a:t>Brother</a:t>
            </a:r>
            <a:r>
              <a:rPr lang="sv-SE" dirty="0"/>
              <a:t> NV1500D </a:t>
            </a:r>
          </a:p>
          <a:p>
            <a:r>
              <a:rPr lang="sv-SE" dirty="0"/>
              <a:t>Innan Power On</a:t>
            </a:r>
          </a:p>
          <a:p>
            <a:r>
              <a:rPr lang="sv-SE" dirty="0"/>
              <a:t>Power On</a:t>
            </a:r>
          </a:p>
          <a:p>
            <a:r>
              <a:rPr lang="sv-SE" dirty="0"/>
              <a:t>Trä tråden</a:t>
            </a:r>
          </a:p>
          <a:p>
            <a:r>
              <a:rPr lang="sv-SE" dirty="0"/>
              <a:t>Montering av tyg i broderiramen</a:t>
            </a:r>
          </a:p>
          <a:p>
            <a:r>
              <a:rPr lang="sv-SE" dirty="0"/>
              <a:t>Montera broderiramen i maskinen</a:t>
            </a:r>
          </a:p>
          <a:p>
            <a:r>
              <a:rPr lang="sv-SE" dirty="0"/>
              <a:t>Välja broderi</a:t>
            </a:r>
          </a:p>
          <a:p>
            <a:r>
              <a:rPr lang="sv-SE" dirty="0"/>
              <a:t>Starta broderi</a:t>
            </a:r>
          </a:p>
          <a:p>
            <a:r>
              <a:rPr lang="sv-SE" dirty="0"/>
              <a:t>Skapa egna broderi</a:t>
            </a:r>
          </a:p>
          <a:p>
            <a:r>
              <a:rPr lang="sv-SE" dirty="0"/>
              <a:t>Förmaningar</a:t>
            </a:r>
          </a:p>
          <a:p>
            <a:r>
              <a:rPr lang="sv-SE" dirty="0"/>
              <a:t>Tips och råd </a:t>
            </a:r>
          </a:p>
          <a:p>
            <a:r>
              <a:rPr lang="sv-SE" dirty="0"/>
              <a:t>Hemsidor</a:t>
            </a:r>
          </a:p>
        </p:txBody>
      </p:sp>
    </p:spTree>
    <p:extLst>
      <p:ext uri="{BB962C8B-B14F-4D97-AF65-F5344CB8AC3E}">
        <p14:creationId xmlns:p14="http://schemas.microsoft.com/office/powerpoint/2010/main" val="2924040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BD7F3-CC64-FA63-6A1E-593610B1D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D7E1AB-BEA3-9F11-686E-F2C54EF81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Välj tråd, och trä den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CC937EE-8BE1-AD5A-2948-1772E07A5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Välj tråd och trä tråden (1-7)</a:t>
            </a:r>
          </a:p>
          <a:p>
            <a:endParaRPr lang="en-US"/>
          </a:p>
          <a:p>
            <a:r>
              <a:rPr lang="sv-SE"/>
              <a:t>Dra tråden in i nålpåträdaren</a:t>
            </a:r>
          </a:p>
          <a:p>
            <a:r>
              <a:rPr lang="en-US"/>
              <a:t>Tryck spaken sakta men bestämt nedåt</a:t>
            </a:r>
            <a:br>
              <a:rPr lang="en-US"/>
            </a:br>
            <a:r>
              <a:rPr lang="en-US"/>
              <a:t>tills det klickar</a:t>
            </a:r>
            <a:endParaRPr lang="sv-SE"/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CB096086-2998-D6F1-528C-D285111BFE02}"/>
              </a:ext>
            </a:extLst>
          </p:cNvPr>
          <p:cNvCxnSpPr>
            <a:cxnSpLocks/>
          </p:cNvCxnSpPr>
          <p:nvPr/>
        </p:nvCxnSpPr>
        <p:spPr>
          <a:xfrm flipV="1">
            <a:off x="5433021" y="1568548"/>
            <a:ext cx="1737106" cy="330590"/>
          </a:xfrm>
          <a:prstGeom prst="line">
            <a:avLst/>
          </a:prstGeom>
          <a:ln w="38100"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0777CCF-B434-28D1-074B-54FEAD803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461" y="3681430"/>
            <a:ext cx="3132539" cy="1918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4EDC29-C2A9-55B5-47EA-13766975C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10" y="4860388"/>
            <a:ext cx="3766556" cy="18706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869049-2049-387F-909A-D7DFBCA9F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021" y="4397550"/>
            <a:ext cx="3331152" cy="2405118"/>
          </a:xfrm>
          <a:prstGeom prst="rect">
            <a:avLst/>
          </a:prstGeom>
        </p:spPr>
      </p:pic>
      <p:sp>
        <p:nvSpPr>
          <p:cNvPr id="4" name="textruta 15">
            <a:extLst>
              <a:ext uri="{FF2B5EF4-FFF2-40B4-BE49-F238E27FC236}">
                <a16:creationId xmlns:a16="http://schemas.microsoft.com/office/drawing/2014/main" id="{33177570-BFD8-86AA-14CB-77D1C0C7BDA5}"/>
              </a:ext>
            </a:extLst>
          </p:cNvPr>
          <p:cNvSpPr txBox="1"/>
          <p:nvPr/>
        </p:nvSpPr>
        <p:spPr>
          <a:xfrm>
            <a:off x="1962675" y="4725451"/>
            <a:ext cx="1644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/>
              <a:t>Nålpåträdare</a:t>
            </a:r>
            <a:endParaRPr lang="sv-SE"/>
          </a:p>
        </p:txBody>
      </p:sp>
      <p:sp>
        <p:nvSpPr>
          <p:cNvPr id="7" name="textruta 15">
            <a:extLst>
              <a:ext uri="{FF2B5EF4-FFF2-40B4-BE49-F238E27FC236}">
                <a16:creationId xmlns:a16="http://schemas.microsoft.com/office/drawing/2014/main" id="{37D62289-BC26-E170-F75F-6D13FAE4E31B}"/>
              </a:ext>
            </a:extLst>
          </p:cNvPr>
          <p:cNvSpPr txBox="1"/>
          <p:nvPr/>
        </p:nvSpPr>
        <p:spPr>
          <a:xfrm>
            <a:off x="6149431" y="4325341"/>
            <a:ext cx="20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/>
              <a:t>Nålpåträdarspak</a:t>
            </a:r>
            <a:endParaRPr lang="sv-S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2825D4-DF66-F3E1-79A8-4DD2DE442A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418" y="0"/>
            <a:ext cx="4623582" cy="341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27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C706B85-E80F-30A9-26E0-4D04A98A0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5DDE5-E0AF-1FC4-E425-D40EA67A8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400"/>
              <a:t>Nålpåträdare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80935C5-2FDE-B02C-7EE7-B56D313B2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60" y="1730091"/>
            <a:ext cx="5338689" cy="504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07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D0557F-6953-ECF5-C3EF-8E133F0A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Montera tyg i broderiramen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1DFE44-4C59-0C56-9204-E9CCA8B97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Välj storlek på ram (</a:t>
            </a:r>
            <a:r>
              <a:rPr lang="sv-SE" dirty="0" err="1"/>
              <a:t>Large</a:t>
            </a:r>
            <a:r>
              <a:rPr lang="sv-SE" dirty="0"/>
              <a:t>. Medium, Small)</a:t>
            </a:r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Montera stabilisator och tyg</a:t>
            </a:r>
          </a:p>
          <a:p>
            <a:pPr lvl="1"/>
            <a:r>
              <a:rPr lang="sv-SE" dirty="0"/>
              <a:t>Var noga med att passa in den </a:t>
            </a:r>
            <a:br>
              <a:rPr lang="sv-SE" dirty="0"/>
            </a:br>
            <a:r>
              <a:rPr lang="sv-SE" dirty="0"/>
              <a:t>inre ramen med den yttre ramen.</a:t>
            </a:r>
          </a:p>
          <a:p>
            <a:pPr lvl="1"/>
            <a:r>
              <a:rPr lang="sv-SE" dirty="0"/>
              <a:t>Kolla efter markeringarna!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r>
              <a:rPr lang="sv-SE" dirty="0"/>
              <a:t>Sträck tyget inom de inre och yttre</a:t>
            </a:r>
            <a:br>
              <a:rPr lang="sv-SE" dirty="0"/>
            </a:br>
            <a:r>
              <a:rPr lang="sv-SE" dirty="0"/>
              <a:t>ramarna så att det inte finns några</a:t>
            </a:r>
            <a:br>
              <a:rPr lang="sv-SE" dirty="0"/>
            </a:br>
            <a:r>
              <a:rPr lang="sv-SE" dirty="0"/>
              <a:t>veck eller rynkor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7A6F87D-CB58-B0C4-7A40-BAEBBE2AF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916" y="1492485"/>
            <a:ext cx="1325995" cy="96020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0AE7DF7-59E8-5DB8-EBBC-D6A986082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546" y="1659054"/>
            <a:ext cx="861135" cy="73920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6CA73CE-1A0E-F033-4795-9CEDA3A73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0835" y="1750507"/>
            <a:ext cx="723963" cy="57155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B118B498-C707-45E0-293E-286A5CA77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980" y="2866545"/>
            <a:ext cx="2103302" cy="1988992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F706197F-12E2-9541-94E1-9E1DE731A6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7774" y="4855537"/>
            <a:ext cx="2575783" cy="1828958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29F9B667-9E52-7A89-5083-A4BCD68CC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4555" y="5153557"/>
            <a:ext cx="2248095" cy="1112616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D96B9BD-1272-3723-1BE6-4831AB030322}"/>
              </a:ext>
            </a:extLst>
          </p:cNvPr>
          <p:cNvSpPr/>
          <p:nvPr/>
        </p:nvSpPr>
        <p:spPr>
          <a:xfrm>
            <a:off x="6096000" y="3761186"/>
            <a:ext cx="427463" cy="424279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3A210089-2389-05AA-6744-2A3F26F263B1}"/>
              </a:ext>
            </a:extLst>
          </p:cNvPr>
          <p:cNvSpPr/>
          <p:nvPr/>
        </p:nvSpPr>
        <p:spPr>
          <a:xfrm rot="10800000">
            <a:off x="6096000" y="3200968"/>
            <a:ext cx="427463" cy="424279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koppling 12">
            <a:extLst>
              <a:ext uri="{FF2B5EF4-FFF2-40B4-BE49-F238E27FC236}">
                <a16:creationId xmlns:a16="http://schemas.microsoft.com/office/drawing/2014/main" id="{2F7FA141-EE04-6897-A67D-FE7D337C4583}"/>
              </a:ext>
            </a:extLst>
          </p:cNvPr>
          <p:cNvCxnSpPr>
            <a:cxnSpLocks/>
          </p:cNvCxnSpPr>
          <p:nvPr/>
        </p:nvCxnSpPr>
        <p:spPr>
          <a:xfrm flipV="1">
            <a:off x="6523463" y="3080455"/>
            <a:ext cx="1870453" cy="278781"/>
          </a:xfrm>
          <a:prstGeom prst="line">
            <a:avLst/>
          </a:prstGeom>
          <a:ln w="38100"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ak koppling 12">
            <a:extLst>
              <a:ext uri="{FF2B5EF4-FFF2-40B4-BE49-F238E27FC236}">
                <a16:creationId xmlns:a16="http://schemas.microsoft.com/office/drawing/2014/main" id="{4EDFDCE1-C4F6-5F79-D0FB-27F0F243BB66}"/>
              </a:ext>
            </a:extLst>
          </p:cNvPr>
          <p:cNvCxnSpPr>
            <a:cxnSpLocks/>
          </p:cNvCxnSpPr>
          <p:nvPr/>
        </p:nvCxnSpPr>
        <p:spPr>
          <a:xfrm flipV="1">
            <a:off x="6523463" y="3861041"/>
            <a:ext cx="1870453" cy="122663"/>
          </a:xfrm>
          <a:prstGeom prst="line">
            <a:avLst/>
          </a:prstGeom>
          <a:ln w="38100"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915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77DB6-D0EA-D249-571B-DA0AAAEEC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CCA9BE-27B0-8E16-D9D4-DA434975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Montera broderiramen i broderienheten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282DBE4-85ED-1D48-9F45-66068D7BF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6998"/>
            <a:ext cx="10515600" cy="3508423"/>
          </a:xfrm>
        </p:spPr>
        <p:txBody>
          <a:bodyPr/>
          <a:lstStyle/>
          <a:p>
            <a:r>
              <a:rPr lang="sv-SE"/>
              <a:t>Lyft pressarfoten</a:t>
            </a:r>
          </a:p>
          <a:p>
            <a:endParaRPr lang="sv-SE"/>
          </a:p>
          <a:p>
            <a:endParaRPr lang="sv-SE"/>
          </a:p>
          <a:p>
            <a:r>
              <a:rPr lang="sv-SE"/>
              <a:t>Montera broderiramen </a:t>
            </a:r>
            <a:br>
              <a:rPr lang="sv-SE"/>
            </a:br>
            <a:r>
              <a:rPr lang="sv-SE"/>
              <a:t>och lås med spaken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01EFC32-0696-D8EA-7E9D-B04E5E756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205" y="3003735"/>
            <a:ext cx="3509795" cy="270384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DD1185D0-38D8-6FC9-2519-DC7616C17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456" y="3429000"/>
            <a:ext cx="2537680" cy="2278577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8D857F3A-EEE9-91AE-4D21-93A70CAFF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662" y="2215325"/>
            <a:ext cx="1310754" cy="7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8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CFD76-369B-4248-6757-4726701D8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D19CC959-4EC1-A1CF-0737-A805632B5FE4}"/>
              </a:ext>
            </a:extLst>
          </p:cNvPr>
          <p:cNvCxnSpPr>
            <a:cxnSpLocks/>
          </p:cNvCxnSpPr>
          <p:nvPr/>
        </p:nvCxnSpPr>
        <p:spPr>
          <a:xfrm>
            <a:off x="11702143" y="2873824"/>
            <a:ext cx="0" cy="881743"/>
          </a:xfrm>
          <a:prstGeom prst="line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>
            <a:extLst>
              <a:ext uri="{FF2B5EF4-FFF2-40B4-BE49-F238E27FC236}">
                <a16:creationId xmlns:a16="http://schemas.microsoft.com/office/drawing/2014/main" id="{854ADE44-3A43-2057-EB7B-43B8FB48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Välj mönster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E8B3DC0-7DE2-866E-6F34-BB2244276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2151"/>
          </a:xfrm>
        </p:spPr>
        <p:txBody>
          <a:bodyPr>
            <a:normAutofit lnSpcReduction="10000"/>
          </a:bodyPr>
          <a:lstStyle/>
          <a:p>
            <a:r>
              <a:rPr lang="sv-SE"/>
              <a:t>Välj mönster</a:t>
            </a:r>
          </a:p>
          <a:p>
            <a:endParaRPr lang="sv-SE"/>
          </a:p>
          <a:p>
            <a:endParaRPr lang="sv-SE"/>
          </a:p>
          <a:p>
            <a:r>
              <a:rPr lang="sv-SE"/>
              <a:t>Välj storlek och orientering</a:t>
            </a:r>
          </a:p>
          <a:p>
            <a:endParaRPr lang="sv-SE"/>
          </a:p>
          <a:p>
            <a:endParaRPr lang="sv-SE"/>
          </a:p>
          <a:p>
            <a:endParaRPr lang="sv-SE"/>
          </a:p>
          <a:p>
            <a:r>
              <a:rPr lang="sv-SE"/>
              <a:t>Välj position var på tyget </a:t>
            </a:r>
            <a:br>
              <a:rPr lang="sv-SE"/>
            </a:br>
            <a:r>
              <a:rPr lang="sv-SE"/>
              <a:t>broderiet ska sys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172C8FD-5284-41F0-3160-16BD921862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8244" y="0"/>
            <a:ext cx="1873152" cy="306387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5355D45-7D91-6C93-AA31-1EC434B24D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7228" y="1"/>
            <a:ext cx="1164771" cy="1360588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04732E3D-3F98-D87B-B022-ACD9B31EF6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7228" y="1447104"/>
            <a:ext cx="1164772" cy="1350460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4910D7ED-115E-A7BD-7E21-B43AD89AFE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1922" y="4001294"/>
            <a:ext cx="2067319" cy="2756425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4231E3E3-128A-2EAD-6476-944A41C70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0189" y="3374561"/>
            <a:ext cx="1714649" cy="967824"/>
          </a:xfrm>
          <a:prstGeom prst="rect">
            <a:avLst/>
          </a:prstGeom>
        </p:spPr>
      </p:pic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22183C68-5978-205B-E1EF-EE8ACD60774C}"/>
              </a:ext>
            </a:extLst>
          </p:cNvPr>
          <p:cNvCxnSpPr>
            <a:cxnSpLocks/>
          </p:cNvCxnSpPr>
          <p:nvPr/>
        </p:nvCxnSpPr>
        <p:spPr>
          <a:xfrm flipV="1">
            <a:off x="3473757" y="1690688"/>
            <a:ext cx="4581672" cy="431646"/>
          </a:xfrm>
          <a:prstGeom prst="line">
            <a:avLst/>
          </a:prstGeom>
          <a:ln w="38100"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ak koppling 27">
            <a:extLst>
              <a:ext uri="{FF2B5EF4-FFF2-40B4-BE49-F238E27FC236}">
                <a16:creationId xmlns:a16="http://schemas.microsoft.com/office/drawing/2014/main" id="{CD0B292B-4579-E295-9F29-1C1F0C13615E}"/>
              </a:ext>
            </a:extLst>
          </p:cNvPr>
          <p:cNvCxnSpPr>
            <a:cxnSpLocks/>
          </p:cNvCxnSpPr>
          <p:nvPr/>
        </p:nvCxnSpPr>
        <p:spPr>
          <a:xfrm>
            <a:off x="6772128" y="5626719"/>
            <a:ext cx="1609872" cy="0"/>
          </a:xfrm>
          <a:prstGeom prst="line">
            <a:avLst/>
          </a:prstGeom>
          <a:ln w="38100"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530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4F33A0-EF50-E459-CF1D-BA556B70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Starta broderi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1952E4-5B5A-4A5B-C1FC-6091A997C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/>
              <a:t>Sänk pressarfoten</a:t>
            </a:r>
          </a:p>
          <a:p>
            <a:endParaRPr lang="sv-SE"/>
          </a:p>
          <a:p>
            <a:r>
              <a:rPr lang="sv-SE"/>
              <a:t>Starta broderi</a:t>
            </a:r>
          </a:p>
          <a:p>
            <a:endParaRPr lang="sv-SE"/>
          </a:p>
          <a:p>
            <a:r>
              <a:rPr lang="sv-SE"/>
              <a:t>Kör 5-10 stygn och stanna</a:t>
            </a:r>
          </a:p>
          <a:p>
            <a:endParaRPr lang="sv-SE"/>
          </a:p>
          <a:p>
            <a:r>
              <a:rPr lang="sv-SE"/>
              <a:t>Klipp av tråden om den är lång</a:t>
            </a:r>
          </a:p>
          <a:p>
            <a:endParaRPr lang="sv-SE"/>
          </a:p>
          <a:p>
            <a:r>
              <a:rPr lang="sv-SE"/>
              <a:t>Starta broderi igen</a:t>
            </a:r>
          </a:p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6BBE70A-10CA-8F73-9EBA-71C14E91B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057" y="2582135"/>
            <a:ext cx="928317" cy="7119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1A6E514-1F3D-4F03-38D2-78E5D5327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830" y="1690688"/>
            <a:ext cx="1136902" cy="667599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75864813-6AF5-EAE3-301A-675DF47A63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122" y="3645344"/>
            <a:ext cx="928317" cy="7119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B4320AD-7002-6E53-19A4-0D9930434D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057" y="5443717"/>
            <a:ext cx="928317" cy="711900"/>
          </a:xfrm>
          <a:prstGeom prst="rect">
            <a:avLst/>
          </a:prstGeom>
        </p:spPr>
      </p:pic>
      <p:sp>
        <p:nvSpPr>
          <p:cNvPr id="12" name="Ellips 11">
            <a:extLst>
              <a:ext uri="{FF2B5EF4-FFF2-40B4-BE49-F238E27FC236}">
                <a16:creationId xmlns:a16="http://schemas.microsoft.com/office/drawing/2014/main" id="{6C42D772-1523-978B-BA8D-38862B0CCD48}"/>
              </a:ext>
            </a:extLst>
          </p:cNvPr>
          <p:cNvSpPr/>
          <p:nvPr/>
        </p:nvSpPr>
        <p:spPr>
          <a:xfrm>
            <a:off x="7132446" y="2679613"/>
            <a:ext cx="749808" cy="614422"/>
          </a:xfrm>
          <a:prstGeom prst="ellipse">
            <a:avLst/>
          </a:prstGeom>
          <a:solidFill>
            <a:srgbClr val="84E29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D48410AE-1F7E-677E-C2E7-6682ABA6B208}"/>
              </a:ext>
            </a:extLst>
          </p:cNvPr>
          <p:cNvSpPr/>
          <p:nvPr/>
        </p:nvSpPr>
        <p:spPr>
          <a:xfrm>
            <a:off x="7132446" y="3742822"/>
            <a:ext cx="749808" cy="6144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2AE12110-3716-DA49-5A7E-09260ED58D27}"/>
              </a:ext>
            </a:extLst>
          </p:cNvPr>
          <p:cNvSpPr/>
          <p:nvPr/>
        </p:nvSpPr>
        <p:spPr>
          <a:xfrm>
            <a:off x="7132446" y="5440544"/>
            <a:ext cx="749808" cy="614422"/>
          </a:xfrm>
          <a:prstGeom prst="ellipse">
            <a:avLst/>
          </a:prstGeom>
          <a:solidFill>
            <a:srgbClr val="84E29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7828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EF269C-EBE6-8F9B-B2EB-66A209B3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Om tråden går av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F3ABB32-89BE-C758-278C-0410C88F9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571"/>
            <a:ext cx="10602686" cy="5023304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Det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kan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hända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att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tråden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går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av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eller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tar slut.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Då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stannar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maskinen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b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Det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gäller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både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över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och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undertråd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sv-SE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Övertråd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Trä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tråden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igen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Eventuellt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behöver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man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backa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ett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10-tal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steg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b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 manual 132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sv-SE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Undertråd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Tryck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på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Close och sedan Klipp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tråden-knappen</a:t>
            </a:r>
            <a:endParaRPr lang="sv-SE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Tryck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på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pressarfot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upp</a:t>
            </a:r>
            <a:endParaRPr lang="sv-SE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 bort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broderiramen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Ta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undertråds-bobbinen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b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Spola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på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mer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undertråd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och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sätt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tillbaka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den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igen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sv-SE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Sätt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tillbaka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broderiramen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Eventuellt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behöver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man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backa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ett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10-tal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steg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b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 manual 132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sv-SE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Tryck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på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pressarfot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ned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Grön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lampa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tänds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sv-SE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Tryck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på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Start och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kör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vidare</a:t>
            </a:r>
            <a:endParaRPr lang="sv-SE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F546218-CA9B-F40E-2259-21C72803BD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052" y="5078477"/>
            <a:ext cx="1784948" cy="1779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2A5761-4076-BDAE-EF22-2B8599A254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141" y="3416696"/>
            <a:ext cx="750096" cy="45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3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A74F6-543C-AAD4-10B6-3782D324F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143931C0-080F-8EBC-9B2D-F20E05EA5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Skapa egna broderier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47B74D9-97E3-F0D9-05F2-79CD1AF6A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25615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Maskinen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stödjer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filformatet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.pes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InkStitch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kan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rekomenderas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finns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bra how-to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filmer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- Plugin till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IncScape</a:t>
            </a: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https://inkstitch.org/tutorials/resources/beginner-video-tutorials/</a:t>
            </a: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199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9626C-554E-0AFE-6D7B-098590E9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DC6D80-46E3-9384-FDDB-29B2A95A3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08" y="365125"/>
            <a:ext cx="9595338" cy="628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75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82826-A482-B827-FD42-CFBCA8D18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543C788-F6B6-6950-31AE-EF64EB657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Tips och råd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D775B14-2E33-BEF4-9094-FB5FB42BF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25615" cy="4351338"/>
          </a:xfrm>
        </p:spPr>
        <p:txBody>
          <a:bodyPr/>
          <a:lstStyle/>
          <a:p>
            <a:endParaRPr lang="sv-SE" dirty="0"/>
          </a:p>
          <a:p>
            <a:r>
              <a:rPr lang="sv-SE" dirty="0"/>
              <a:t>Alla stumma tyger går bra att använda</a:t>
            </a:r>
          </a:p>
          <a:p>
            <a:r>
              <a:rPr lang="sv-SE" dirty="0"/>
              <a:t>Stretchiga tyger – större utmaning</a:t>
            </a:r>
          </a:p>
          <a:p>
            <a:r>
              <a:rPr lang="sv-SE" dirty="0"/>
              <a:t>Använd stabiliseringsmaterialet resurssmart!</a:t>
            </a:r>
          </a:p>
          <a:p>
            <a:r>
              <a:rPr lang="sv-SE" dirty="0"/>
              <a:t>Stryk inte broderiet! Sträck det! </a:t>
            </a:r>
          </a:p>
          <a:p>
            <a:r>
              <a:rPr lang="sv-SE" dirty="0"/>
              <a:t>Tyget mindre än ramen? Sy på extra tyg!</a:t>
            </a:r>
          </a:p>
        </p:txBody>
      </p:sp>
    </p:spTree>
    <p:extLst>
      <p:ext uri="{BB962C8B-B14F-4D97-AF65-F5344CB8AC3E}">
        <p14:creationId xmlns:p14="http://schemas.microsoft.com/office/powerpoint/2010/main" val="2127732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21651BA-3E9D-19EC-20C0-AACBCD7ED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30949"/>
            <a:ext cx="10515600" cy="697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Några broderier som Karin gjort</a:t>
            </a:r>
          </a:p>
        </p:txBody>
      </p:sp>
      <p:pic>
        <p:nvPicPr>
          <p:cNvPr id="11" name="Picture 10" descr="A blue fabric with a dragon embroidery&#10;&#10;AI-generated content may be incorrect.">
            <a:extLst>
              <a:ext uri="{FF2B5EF4-FFF2-40B4-BE49-F238E27FC236}">
                <a16:creationId xmlns:a16="http://schemas.microsoft.com/office/drawing/2014/main" id="{CD7E0FDA-AAF9-65A2-CC6A-535350EF31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5904" y="337802"/>
            <a:ext cx="4272197" cy="4845256"/>
          </a:xfrm>
          <a:prstGeom prst="rect">
            <a:avLst/>
          </a:prstGeom>
        </p:spPr>
      </p:pic>
      <p:pic>
        <p:nvPicPr>
          <p:cNvPr id="15" name="Picture 14" descr="A black bag with a white design on it&#10;&#10;AI-generated content may be incorrect.">
            <a:extLst>
              <a:ext uri="{FF2B5EF4-FFF2-40B4-BE49-F238E27FC236}">
                <a16:creationId xmlns:a16="http://schemas.microsoft.com/office/drawing/2014/main" id="{3E37783C-693D-D807-BD51-59E71993ED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65605" y="720615"/>
            <a:ext cx="5099190" cy="4079631"/>
          </a:xfrm>
          <a:prstGeom prst="rect">
            <a:avLst/>
          </a:prstGeom>
        </p:spPr>
      </p:pic>
      <p:pic>
        <p:nvPicPr>
          <p:cNvPr id="17" name="Picture 16" descr="A black bag with a logo on it&#10;&#10;AI-generated content may be incorrect.">
            <a:extLst>
              <a:ext uri="{FF2B5EF4-FFF2-40B4-BE49-F238E27FC236}">
                <a16:creationId xmlns:a16="http://schemas.microsoft.com/office/drawing/2014/main" id="{5F3BF871-C3D1-A55C-5A4F-78FE16DAFE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94790" y="3153557"/>
            <a:ext cx="3594850" cy="339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76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D87A7F2A-76D9-0054-5221-1033AFF19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Övrigt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63C3B48-8860-3504-3DA6-11C23FF62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25615" cy="435133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kan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ändra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på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många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parametrar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som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trådspänning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hastighet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pressarfottryck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namn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på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tråd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mm.</a:t>
            </a:r>
            <a:endParaRPr lang="sv-SE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Skaling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rekomenderas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med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mer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än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10%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Bär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broderienheten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handtaget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Spacet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sponsrar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med det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som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finns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framme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b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Men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använt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sunt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förnuft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Massiva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project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får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man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köpa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eget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material till. </a:t>
            </a:r>
            <a:endParaRPr lang="sv-SE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80AA982-BD7F-BC0F-420B-968B7D9AA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369" y="4001294"/>
            <a:ext cx="1623201" cy="18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40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CA91C-EBBE-9E64-38FC-AF73A8219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0535"/>
            <a:ext cx="10981623" cy="530352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GB" sz="3700" b="1" dirty="0">
              <a:hlinkClick r:id="rId2"/>
            </a:endParaRPr>
          </a:p>
          <a:p>
            <a:pPr marL="0" indent="0">
              <a:buNone/>
            </a:pPr>
            <a:r>
              <a:rPr lang="en-GB" sz="3700" b="1" dirty="0" err="1"/>
              <a:t>Hemsidor</a:t>
            </a:r>
            <a:r>
              <a:rPr lang="en-GB" sz="3700" b="1" dirty="0"/>
              <a:t> för </a:t>
            </a:r>
            <a:r>
              <a:rPr lang="en-GB" sz="3700" b="1" dirty="0" err="1"/>
              <a:t>mönster</a:t>
            </a:r>
            <a:r>
              <a:rPr lang="en-GB" sz="3700" b="1" dirty="0"/>
              <a:t> </a:t>
            </a:r>
            <a:endParaRPr lang="en-GB" sz="3700" b="1" dirty="0">
              <a:hlinkClick r:id="rId2"/>
            </a:endParaRPr>
          </a:p>
          <a:p>
            <a:r>
              <a:rPr lang="en-GB" dirty="0">
                <a:hlinkClick r:id="rId2"/>
              </a:rPr>
              <a:t>https://emblibrary.com/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3"/>
              </a:rPr>
              <a:t>https://urbanthreads.com/?shop_sign_in=true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sz="3700" b="1" dirty="0" err="1"/>
              <a:t>Hemsidor</a:t>
            </a:r>
            <a:r>
              <a:rPr lang="en-GB" sz="3700" b="1" dirty="0"/>
              <a:t> för </a:t>
            </a:r>
            <a:r>
              <a:rPr lang="en-GB" sz="3700" b="1" dirty="0" err="1"/>
              <a:t>brodyrtråd</a:t>
            </a:r>
            <a:r>
              <a:rPr lang="en-GB" sz="3700" b="1" dirty="0"/>
              <a:t> </a:t>
            </a:r>
            <a:endParaRPr lang="en-SE" sz="3700" b="1" dirty="0"/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hlinkClick r:id="rId4"/>
              </a:rPr>
              <a:t>https://brodyrvaruhuset.se/</a:t>
            </a:r>
            <a:endParaRPr lang="en-GB" dirty="0"/>
          </a:p>
          <a:p>
            <a:r>
              <a:rPr lang="en-GB" dirty="0"/>
              <a:t>Vi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köpt</a:t>
            </a:r>
            <a:r>
              <a:rPr lang="en-GB" dirty="0"/>
              <a:t> </a:t>
            </a:r>
            <a:r>
              <a:rPr lang="en-GB" dirty="0" err="1"/>
              <a:t>främst</a:t>
            </a:r>
            <a:r>
              <a:rPr lang="en-GB" dirty="0"/>
              <a:t> poly40 och </a:t>
            </a:r>
            <a:r>
              <a:rPr lang="en-GB" dirty="0" err="1"/>
              <a:t>även</a:t>
            </a:r>
            <a:r>
              <a:rPr lang="en-GB" dirty="0"/>
              <a:t> lite sulky40.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4200" b="1" dirty="0" err="1"/>
              <a:t>Hemsidor</a:t>
            </a:r>
            <a:r>
              <a:rPr lang="en-GB" sz="4200" b="1" dirty="0"/>
              <a:t> för </a:t>
            </a:r>
            <a:r>
              <a:rPr lang="en-GB" sz="4200" b="1" dirty="0" err="1"/>
              <a:t>stabilisering</a:t>
            </a:r>
            <a:r>
              <a:rPr lang="en-GB" sz="4200" b="1" dirty="0"/>
              <a:t>.  </a:t>
            </a:r>
            <a:endParaRPr lang="en-SE" sz="4200" b="1" dirty="0"/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hlinkClick r:id="rId5"/>
              </a:rPr>
              <a:t>https://www.symaskinsexperten.se/Sytillbehoer2/Mellanlaegg/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Obs</a:t>
            </a:r>
            <a:r>
              <a:rPr lang="en-GB" dirty="0"/>
              <a:t>! </a:t>
            </a:r>
            <a:r>
              <a:rPr lang="en-GB" dirty="0" err="1"/>
              <a:t>Stabiliserings</a:t>
            </a:r>
            <a:r>
              <a:rPr lang="en-GB" dirty="0"/>
              <a:t> material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inte</a:t>
            </a:r>
            <a:r>
              <a:rPr lang="en-GB" dirty="0"/>
              <a:t> </a:t>
            </a:r>
            <a:r>
              <a:rPr lang="en-GB" dirty="0" err="1"/>
              <a:t>samma</a:t>
            </a:r>
            <a:r>
              <a:rPr lang="en-GB" dirty="0"/>
              <a:t> </a:t>
            </a:r>
            <a:r>
              <a:rPr lang="en-GB" dirty="0" err="1"/>
              <a:t>sak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mällanlägg</a:t>
            </a:r>
            <a:r>
              <a:rPr lang="en-GB" dirty="0"/>
              <a:t> för </a:t>
            </a:r>
            <a:r>
              <a:rPr lang="en-GB" dirty="0" err="1"/>
              <a:t>skjortor</a:t>
            </a:r>
            <a:r>
              <a:rPr lang="en-GB" dirty="0"/>
              <a:t> </a:t>
            </a:r>
            <a:r>
              <a:rPr lang="en-GB" dirty="0" err="1"/>
              <a:t>osv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klister </a:t>
            </a:r>
            <a:r>
              <a:rPr lang="en-GB" dirty="0" err="1"/>
              <a:t>på</a:t>
            </a:r>
            <a:r>
              <a:rPr lang="en-GB" dirty="0"/>
              <a:t> sig. </a:t>
            </a:r>
            <a:br>
              <a:rPr lang="en-GB" dirty="0"/>
            </a:br>
            <a:r>
              <a:rPr lang="en-GB" dirty="0"/>
              <a:t>Det </a:t>
            </a:r>
            <a:r>
              <a:rPr lang="en-GB" dirty="0" err="1"/>
              <a:t>måste</a:t>
            </a:r>
            <a:r>
              <a:rPr lang="en-GB" dirty="0"/>
              <a:t> </a:t>
            </a:r>
            <a:r>
              <a:rPr lang="en-GB" dirty="0" err="1"/>
              <a:t>vara</a:t>
            </a:r>
            <a:r>
              <a:rPr lang="en-GB" dirty="0"/>
              <a:t> </a:t>
            </a:r>
            <a:r>
              <a:rPr lang="en-GB" dirty="0" err="1"/>
              <a:t>anpassat</a:t>
            </a:r>
            <a:r>
              <a:rPr lang="en-GB" dirty="0"/>
              <a:t> för </a:t>
            </a:r>
            <a:r>
              <a:rPr lang="en-GB" dirty="0" err="1"/>
              <a:t>bordyrmaskiner</a:t>
            </a:r>
            <a:r>
              <a:rPr lang="en-GB" dirty="0"/>
              <a:t>.</a:t>
            </a:r>
          </a:p>
          <a:p>
            <a:endParaRPr lang="en-SE" dirty="0"/>
          </a:p>
        </p:txBody>
      </p:sp>
      <p:sp>
        <p:nvSpPr>
          <p:cNvPr id="6" name="Rubrik 2">
            <a:extLst>
              <a:ext uri="{FF2B5EF4-FFF2-40B4-BE49-F238E27FC236}">
                <a16:creationId xmlns:a16="http://schemas.microsoft.com/office/drawing/2014/main" id="{E2F619DC-03CC-5B20-5CA4-076D9B9CB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v-SE" dirty="0"/>
              <a:t>Hemsidor </a:t>
            </a:r>
          </a:p>
        </p:txBody>
      </p:sp>
    </p:spTree>
    <p:extLst>
      <p:ext uri="{BB962C8B-B14F-4D97-AF65-F5344CB8AC3E}">
        <p14:creationId xmlns:p14="http://schemas.microsoft.com/office/powerpoint/2010/main" val="1932184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EFC4-6272-A46E-DA4B-D14E1E733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Upprepning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F7CD2-31D2-FB33-753E-2742CE5F2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1. </a:t>
            </a:r>
            <a:r>
              <a:rPr lang="en-GB" dirty="0" err="1"/>
              <a:t>Ingenting</a:t>
            </a:r>
            <a:r>
              <a:rPr lang="en-GB" dirty="0"/>
              <a:t> ska </a:t>
            </a:r>
            <a:r>
              <a:rPr lang="en-GB" dirty="0" err="1"/>
              <a:t>kräva</a:t>
            </a:r>
            <a:r>
              <a:rPr lang="en-GB" dirty="0"/>
              <a:t> “</a:t>
            </a:r>
            <a:r>
              <a:rPr lang="en-GB" dirty="0" err="1"/>
              <a:t>våld</a:t>
            </a:r>
            <a:r>
              <a:rPr lang="en-GB" dirty="0"/>
              <a:t>”. 99% </a:t>
            </a:r>
            <a:r>
              <a:rPr lang="en-GB" dirty="0" err="1"/>
              <a:t>av</a:t>
            </a:r>
            <a:r>
              <a:rPr lang="en-GB" dirty="0"/>
              <a:t> problem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man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användare</a:t>
            </a:r>
            <a:r>
              <a:rPr lang="en-GB" dirty="0"/>
              <a:t> </a:t>
            </a:r>
            <a:r>
              <a:rPr lang="en-GB" dirty="0" err="1"/>
              <a:t>gör</a:t>
            </a:r>
            <a:r>
              <a:rPr lang="en-GB" dirty="0"/>
              <a:t> </a:t>
            </a:r>
            <a:r>
              <a:rPr lang="en-GB" dirty="0" err="1"/>
              <a:t>något</a:t>
            </a:r>
            <a:r>
              <a:rPr lang="en-GB" dirty="0"/>
              <a:t> </a:t>
            </a:r>
            <a:r>
              <a:rPr lang="en-GB" dirty="0" err="1"/>
              <a:t>tokigt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2. </a:t>
            </a:r>
            <a:r>
              <a:rPr lang="en-GB" b="1" dirty="0" err="1"/>
              <a:t>Använda</a:t>
            </a:r>
            <a:r>
              <a:rPr lang="en-GB" b="1" dirty="0"/>
              <a:t> </a:t>
            </a:r>
            <a:r>
              <a:rPr lang="en-GB" b="1" dirty="0" err="1"/>
              <a:t>inte</a:t>
            </a:r>
            <a:r>
              <a:rPr lang="en-GB" b="1" dirty="0"/>
              <a:t> </a:t>
            </a:r>
            <a:r>
              <a:rPr lang="en-GB" b="1" dirty="0" err="1"/>
              <a:t>brodyrtråd</a:t>
            </a:r>
            <a:r>
              <a:rPr lang="en-GB" b="1" dirty="0"/>
              <a:t>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undertråden</a:t>
            </a:r>
            <a:r>
              <a:rPr lang="en-GB" b="1" dirty="0"/>
              <a:t>! </a:t>
            </a:r>
          </a:p>
          <a:p>
            <a:endParaRPr lang="en-GB" dirty="0"/>
          </a:p>
          <a:p>
            <a:r>
              <a:rPr lang="en-GB" dirty="0"/>
              <a:t>3. </a:t>
            </a:r>
            <a:r>
              <a:rPr lang="en-GB" dirty="0" err="1"/>
              <a:t>Tänk</a:t>
            </a:r>
            <a:r>
              <a:rPr lang="en-GB" dirty="0"/>
              <a:t> </a:t>
            </a:r>
            <a:r>
              <a:rPr lang="en-GB" dirty="0" err="1"/>
              <a:t>ekonomiskt</a:t>
            </a:r>
            <a:r>
              <a:rPr lang="en-GB" dirty="0"/>
              <a:t> med </a:t>
            </a:r>
            <a:r>
              <a:rPr lang="en-GB" dirty="0" err="1"/>
              <a:t>stabiliserings</a:t>
            </a:r>
            <a:r>
              <a:rPr lang="en-GB" dirty="0"/>
              <a:t> </a:t>
            </a:r>
            <a:r>
              <a:rPr lang="en-GB" dirty="0" err="1"/>
              <a:t>materialet</a:t>
            </a:r>
            <a:r>
              <a:rPr lang="en-GB" dirty="0"/>
              <a:t>, </a:t>
            </a:r>
            <a:r>
              <a:rPr lang="en-GB" dirty="0" err="1"/>
              <a:t>då</a:t>
            </a:r>
            <a:r>
              <a:rPr lang="en-GB" dirty="0"/>
              <a:t> </a:t>
            </a:r>
            <a:r>
              <a:rPr lang="en-GB" dirty="0" err="1"/>
              <a:t>räcker</a:t>
            </a:r>
            <a:r>
              <a:rPr lang="en-GB" dirty="0"/>
              <a:t> det </a:t>
            </a:r>
            <a:r>
              <a:rPr lang="en-GB" dirty="0" err="1"/>
              <a:t>längre</a:t>
            </a:r>
            <a:r>
              <a:rPr lang="en-GB" dirty="0"/>
              <a:t> för alla </a:t>
            </a:r>
            <a:r>
              <a:rPr lang="en-GB" dirty="0" err="1"/>
              <a:t>medlemmar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 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4.Skriv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maskinen</a:t>
            </a:r>
            <a:r>
              <a:rPr lang="en-GB" dirty="0"/>
              <a:t> </a:t>
            </a:r>
            <a:r>
              <a:rPr lang="en-GB" dirty="0" err="1"/>
              <a:t>samt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slack om </a:t>
            </a:r>
            <a:r>
              <a:rPr lang="en-GB" dirty="0" err="1"/>
              <a:t>maskinen</a:t>
            </a:r>
            <a:r>
              <a:rPr lang="en-GB" dirty="0"/>
              <a:t> </a:t>
            </a:r>
            <a:r>
              <a:rPr lang="en-GB" dirty="0" err="1"/>
              <a:t>inte</a:t>
            </a:r>
            <a:r>
              <a:rPr lang="en-GB" dirty="0"/>
              <a:t> </a:t>
            </a:r>
            <a:r>
              <a:rPr lang="en-GB" dirty="0" err="1"/>
              <a:t>fungerar</a:t>
            </a:r>
            <a:br>
              <a:rPr lang="en-GB" dirty="0"/>
            </a:br>
            <a:r>
              <a:rPr lang="en-GB" dirty="0"/>
              <a:t>Ni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även</a:t>
            </a:r>
            <a:r>
              <a:rPr lang="en-GB" dirty="0"/>
              <a:t> </a:t>
            </a:r>
            <a:r>
              <a:rPr lang="en-GB" dirty="0" err="1"/>
              <a:t>skriva</a:t>
            </a:r>
            <a:r>
              <a:rPr lang="en-GB" dirty="0"/>
              <a:t> I slack om man </a:t>
            </a:r>
            <a:r>
              <a:rPr lang="en-GB" dirty="0" err="1"/>
              <a:t>behöver</a:t>
            </a:r>
            <a:r>
              <a:rPr lang="en-GB" dirty="0"/>
              <a:t> </a:t>
            </a:r>
            <a:r>
              <a:rPr lang="en-GB" dirty="0" err="1"/>
              <a:t>hjälp</a:t>
            </a:r>
            <a:r>
              <a:rPr lang="en-GB" dirty="0"/>
              <a:t>.  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173767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E73B371-B762-CB70-7C1C-D00025EC7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 för visat intresse!</a:t>
            </a:r>
            <a:br>
              <a:rPr lang="sv-SE" dirty="0"/>
            </a:br>
            <a:r>
              <a:rPr lang="sv-SE" dirty="0"/>
              <a:t>Frågor? </a:t>
            </a:r>
            <a:r>
              <a:rPr lang="sv-SE" dirty="0">
                <a:sym typeface="Wingdings" panose="05000000000000000000" pitchFamily="2" charset="2"/>
              </a:rPr>
              <a:t>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7519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F0DF2-D0B0-BDFE-C2D5-FAC2E12DC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English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2EA8A-406D-EE98-5FD0-1B109160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76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582DF-EB05-A49D-BD49-07F9D65B0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91C178-D0EA-E38D-321E-7E553D1B8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093677" cy="1567542"/>
          </a:xfrm>
        </p:spPr>
        <p:txBody>
          <a:bodyPr>
            <a:normAutofit fontScale="90000"/>
          </a:bodyPr>
          <a:lstStyle/>
          <a:p>
            <a:r>
              <a:rPr lang="sv-SE"/>
              <a:t>Demo of Embroidery machine </a:t>
            </a:r>
            <a:br>
              <a:rPr lang="sv-SE"/>
            </a:br>
            <a:r>
              <a:rPr lang="sv-SE"/>
              <a:t>Brother NV1500D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34FA7FE-09EE-C62F-56EF-1CEA77745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9677" y="6524932"/>
            <a:ext cx="9144000" cy="430161"/>
          </a:xfrm>
        </p:spPr>
        <p:txBody>
          <a:bodyPr/>
          <a:lstStyle/>
          <a:p>
            <a:pPr algn="r"/>
            <a:r>
              <a:rPr lang="sv-SE"/>
              <a:t>2025-02-24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5EFEBA7-1D62-908C-EE52-F64A5B689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895" y="1462304"/>
            <a:ext cx="9284647" cy="5091117"/>
          </a:xfrm>
          <a:prstGeom prst="rect">
            <a:avLst/>
          </a:prstGeom>
        </p:spPr>
      </p:pic>
      <p:sp>
        <p:nvSpPr>
          <p:cNvPr id="4" name="Action Button: Return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37A4EB8-323F-B343-A60A-C0944B784C23}"/>
              </a:ext>
            </a:extLst>
          </p:cNvPr>
          <p:cNvSpPr/>
          <p:nvPr/>
        </p:nvSpPr>
        <p:spPr>
          <a:xfrm>
            <a:off x="11158706" y="4681627"/>
            <a:ext cx="853248" cy="769435"/>
          </a:xfrm>
          <a:prstGeom prst="actionButtonReturn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0DC50-C629-09F1-4466-A32C76ED2D01}"/>
              </a:ext>
            </a:extLst>
          </p:cNvPr>
          <p:cNvSpPr txBox="1"/>
          <p:nvPr/>
        </p:nvSpPr>
        <p:spPr>
          <a:xfrm>
            <a:off x="11124465" y="5427422"/>
            <a:ext cx="101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/>
              <a:t>Svenska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FC20E-03B0-B7EA-583F-3D511A0E1FEB}"/>
              </a:ext>
            </a:extLst>
          </p:cNvPr>
          <p:cNvSpPr txBox="1"/>
          <p:nvPr/>
        </p:nvSpPr>
        <p:spPr>
          <a:xfrm>
            <a:off x="10761261" y="0"/>
            <a:ext cx="1332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1(2)</a:t>
            </a:r>
            <a:endParaRPr lang="en-SE" sz="5400"/>
          </a:p>
        </p:txBody>
      </p:sp>
    </p:spTree>
    <p:extLst>
      <p:ext uri="{BB962C8B-B14F-4D97-AF65-F5344CB8AC3E}">
        <p14:creationId xmlns:p14="http://schemas.microsoft.com/office/powerpoint/2010/main" val="165920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D164D-DBEE-5CE8-D727-3B7A18707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D75BF3-64D1-419B-8641-06742DD1E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Demo Embroidery machine Brother NV1500D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7D1D64D-0BC9-4B39-810D-5CE2C9A42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Why is a workshop necessary? </a:t>
            </a:r>
          </a:p>
          <a:p>
            <a:r>
              <a:rPr lang="en-US" dirty="0"/>
              <a:t>About the Brother NV1500D Embroidery Machine</a:t>
            </a:r>
          </a:p>
          <a:p>
            <a:r>
              <a:rPr lang="en-US" dirty="0"/>
              <a:t>Before Power On</a:t>
            </a:r>
          </a:p>
          <a:p>
            <a:r>
              <a:rPr lang="en-US" dirty="0"/>
              <a:t>Power On</a:t>
            </a:r>
          </a:p>
          <a:p>
            <a:r>
              <a:rPr lang="en-US" dirty="0"/>
              <a:t>Threading the Thread</a:t>
            </a:r>
          </a:p>
          <a:p>
            <a:r>
              <a:rPr lang="en-US" dirty="0"/>
              <a:t>Mounting Fabric in the Embroidery Frame</a:t>
            </a:r>
          </a:p>
          <a:p>
            <a:r>
              <a:rPr lang="en-US" dirty="0"/>
              <a:t>Mounting the Embroidery Frame in the Machine</a:t>
            </a:r>
          </a:p>
          <a:p>
            <a:r>
              <a:rPr lang="en-US" dirty="0"/>
              <a:t>Selecting Embroidery Pattern</a:t>
            </a:r>
          </a:p>
          <a:p>
            <a:r>
              <a:rPr lang="en-US" dirty="0"/>
              <a:t>Start Embroidering</a:t>
            </a:r>
          </a:p>
          <a:p>
            <a:r>
              <a:rPr lang="en-US" dirty="0"/>
              <a:t>Other (Winding the Bobbin, If the Thread Breaks, etc.)</a:t>
            </a:r>
          </a:p>
          <a:p>
            <a:r>
              <a:rPr lang="en-US" dirty="0"/>
              <a:t>Making patterns &amp; </a:t>
            </a:r>
            <a:r>
              <a:rPr lang="en-US" dirty="0" err="1"/>
              <a:t>webbpages</a:t>
            </a:r>
            <a:r>
              <a:rPr lang="en-US" dirty="0"/>
              <a:t> </a:t>
            </a:r>
          </a:p>
          <a:p>
            <a:r>
              <a:rPr lang="en-US" dirty="0" err="1"/>
              <a:t>Don’t’s</a:t>
            </a:r>
            <a:r>
              <a:rPr lang="en-US" dirty="0"/>
              <a:t> </a:t>
            </a:r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F5EF76-C168-4BAF-154F-0C2343AC117E}"/>
              </a:ext>
            </a:extLst>
          </p:cNvPr>
          <p:cNvSpPr txBox="1"/>
          <p:nvPr/>
        </p:nvSpPr>
        <p:spPr>
          <a:xfrm>
            <a:off x="9144762" y="1378494"/>
            <a:ext cx="609447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Introduktion</a:t>
            </a:r>
          </a:p>
          <a:p>
            <a:r>
              <a:rPr lang="sv-SE" dirty="0"/>
              <a:t>Inspiration</a:t>
            </a:r>
          </a:p>
          <a:p>
            <a:r>
              <a:rPr lang="sv-SE" dirty="0"/>
              <a:t>Varför behövs en introduktion?</a:t>
            </a:r>
          </a:p>
          <a:p>
            <a:r>
              <a:rPr lang="sv-SE" dirty="0"/>
              <a:t>Om brodyrmaskinen </a:t>
            </a:r>
            <a:r>
              <a:rPr lang="sv-SE" dirty="0" err="1"/>
              <a:t>Brother</a:t>
            </a:r>
            <a:r>
              <a:rPr lang="sv-SE" dirty="0"/>
              <a:t> NV1500D </a:t>
            </a:r>
          </a:p>
          <a:p>
            <a:r>
              <a:rPr lang="sv-SE" dirty="0"/>
              <a:t>Innan Power On</a:t>
            </a:r>
          </a:p>
          <a:p>
            <a:r>
              <a:rPr lang="sv-SE" dirty="0"/>
              <a:t>Power On</a:t>
            </a:r>
          </a:p>
          <a:p>
            <a:r>
              <a:rPr lang="sv-SE" dirty="0"/>
              <a:t>Trä tråden</a:t>
            </a:r>
          </a:p>
          <a:p>
            <a:r>
              <a:rPr lang="sv-SE" dirty="0"/>
              <a:t>Montering av tyg i broderiramen</a:t>
            </a:r>
          </a:p>
          <a:p>
            <a:r>
              <a:rPr lang="sv-SE" dirty="0"/>
              <a:t>Montera broderiramen i maskinen</a:t>
            </a:r>
          </a:p>
          <a:p>
            <a:r>
              <a:rPr lang="sv-SE" dirty="0"/>
              <a:t>Välja broderi</a:t>
            </a:r>
          </a:p>
          <a:p>
            <a:r>
              <a:rPr lang="sv-SE" dirty="0"/>
              <a:t>Starta broderi</a:t>
            </a:r>
          </a:p>
          <a:p>
            <a:r>
              <a:rPr lang="sv-SE" dirty="0"/>
              <a:t>Skapa egna broderi</a:t>
            </a:r>
          </a:p>
          <a:p>
            <a:r>
              <a:rPr lang="sv-SE" dirty="0"/>
              <a:t>Förmaningar</a:t>
            </a:r>
          </a:p>
          <a:p>
            <a:r>
              <a:rPr lang="sv-SE" dirty="0"/>
              <a:t>Tips och råd </a:t>
            </a:r>
          </a:p>
          <a:p>
            <a:r>
              <a:rPr lang="sv-SE" dirty="0"/>
              <a:t>Hemsidor</a:t>
            </a:r>
          </a:p>
        </p:txBody>
      </p:sp>
    </p:spTree>
    <p:extLst>
      <p:ext uri="{BB962C8B-B14F-4D97-AF65-F5344CB8AC3E}">
        <p14:creationId xmlns:p14="http://schemas.microsoft.com/office/powerpoint/2010/main" val="2269355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5E1E3-4F3F-934E-1FCF-1DB9F4D96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6286F7-6F26-B494-8A3F-E953DC39C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About Embroidery Machine NV1500D (2007)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B1CF0D3-8F3D-D0B6-32BD-4F5F3961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Donated to </a:t>
            </a:r>
            <a:r>
              <a:rPr lang="en-US" dirty="0" err="1"/>
              <a:t>MakerSpace</a:t>
            </a:r>
            <a:r>
              <a:rPr lang="en-US" dirty="0"/>
              <a:t> by Karin Lundengård</a:t>
            </a:r>
            <a:endParaRPr lang="sv-SE" dirty="0"/>
          </a:p>
          <a:p>
            <a:endParaRPr lang="en-US" b="1" dirty="0"/>
          </a:p>
          <a:p>
            <a:r>
              <a:rPr lang="en-US" b="1" dirty="0"/>
              <a:t>Sewing machine </a:t>
            </a:r>
            <a:r>
              <a:rPr lang="en-US" dirty="0"/>
              <a:t>that can do many advanced stitches </a:t>
            </a:r>
            <a:br>
              <a:rPr lang="en-US" dirty="0"/>
            </a:br>
            <a:r>
              <a:rPr lang="en-US" dirty="0"/>
              <a:t>(not this demo)</a:t>
            </a:r>
          </a:p>
          <a:p>
            <a:endParaRPr lang="en-US" b="1" dirty="0"/>
          </a:p>
          <a:p>
            <a:r>
              <a:rPr lang="en-US" b="1" dirty="0"/>
              <a:t>Embroidery machine</a:t>
            </a:r>
          </a:p>
          <a:p>
            <a:pPr lvl="1"/>
            <a:r>
              <a:rPr lang="en-US" dirty="0"/>
              <a:t>Maximum embroidery speed of 800 stitches/min (350, 600, 800)</a:t>
            </a:r>
          </a:p>
          <a:p>
            <a:pPr lvl="1"/>
            <a:r>
              <a:rPr lang="en-US" dirty="0"/>
              <a:t>Maximum embroidery area 10x6 inch </a:t>
            </a:r>
            <a:r>
              <a:rPr lang="sv-SE" dirty="0"/>
              <a:t>(25x15 cm)</a:t>
            </a:r>
          </a:p>
          <a:p>
            <a:pPr lvl="1"/>
            <a:r>
              <a:rPr lang="en-US" dirty="0"/>
              <a:t>Automatic needle threading</a:t>
            </a:r>
          </a:p>
          <a:p>
            <a:pPr lvl="1"/>
            <a:r>
              <a:rPr lang="en-US" dirty="0"/>
              <a:t>Large mono LCD touchscreen control panel</a:t>
            </a:r>
          </a:p>
          <a:p>
            <a:pPr lvl="1"/>
            <a:r>
              <a:rPr lang="en-US" dirty="0"/>
              <a:t>Contains a lot of patterns</a:t>
            </a:r>
          </a:p>
          <a:p>
            <a:pPr lvl="1"/>
            <a:r>
              <a:rPr lang="en-US" dirty="0"/>
              <a:t>Can load your own patterns via USB (See manual)</a:t>
            </a:r>
          </a:p>
          <a:p>
            <a:pPr lvl="1"/>
            <a:r>
              <a:rPr lang="en-US" dirty="0"/>
              <a:t>Can create your own patterns and save (See manual)</a:t>
            </a:r>
          </a:p>
        </p:txBody>
      </p:sp>
    </p:spTree>
    <p:extLst>
      <p:ext uri="{BB962C8B-B14F-4D97-AF65-F5344CB8AC3E}">
        <p14:creationId xmlns:p14="http://schemas.microsoft.com/office/powerpoint/2010/main" val="776417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76151-C285-1C5F-A26B-F6047B0DF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659BC-C425-E39C-60F3-5D532F86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workshop?	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07177-D593-820E-779F-737129E9E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Cost at least </a:t>
            </a:r>
            <a:r>
              <a:rPr lang="en-GB" b="1" dirty="0"/>
              <a:t>15 000-30 000 </a:t>
            </a:r>
            <a:r>
              <a:rPr lang="en-GB" b="1" dirty="0" err="1"/>
              <a:t>kr</a:t>
            </a:r>
            <a:r>
              <a:rPr lang="en-GB" b="1" dirty="0"/>
              <a:t> </a:t>
            </a:r>
            <a:r>
              <a:rPr lang="en-GB" dirty="0"/>
              <a:t>to replace the machine!</a:t>
            </a:r>
          </a:p>
          <a:p>
            <a:endParaRPr lang="en-GB" dirty="0"/>
          </a:p>
          <a:p>
            <a:r>
              <a:rPr lang="en-GB" dirty="0"/>
              <a:t>Extend expected lifetime for the machine. </a:t>
            </a:r>
          </a:p>
          <a:p>
            <a:endParaRPr lang="en-GB" dirty="0"/>
          </a:p>
          <a:p>
            <a:r>
              <a:rPr lang="en-GB" dirty="0"/>
              <a:t>Economical benefits for </a:t>
            </a:r>
            <a:r>
              <a:rPr lang="en-GB" dirty="0" err="1"/>
              <a:t>Makeslink</a:t>
            </a:r>
            <a:r>
              <a:rPr lang="en-GB" dirty="0"/>
              <a:t>.</a:t>
            </a:r>
          </a:p>
          <a:p>
            <a:r>
              <a:rPr lang="en-GB" noProof="0" dirty="0"/>
              <a:t>YOU can use the machine- you </a:t>
            </a:r>
            <a:r>
              <a:rPr lang="en-GB" b="1" noProof="0" dirty="0"/>
              <a:t>can’t teach others</a:t>
            </a:r>
            <a:r>
              <a:rPr lang="en-GB" noProof="0" dirty="0"/>
              <a:t> how to use it. You can help others if you are the one using the machine. Everyone that wants to use the machine themselves. HAVE TO go this workshop. </a:t>
            </a:r>
          </a:p>
        </p:txBody>
      </p:sp>
    </p:spTree>
    <p:extLst>
      <p:ext uri="{BB962C8B-B14F-4D97-AF65-F5344CB8AC3E}">
        <p14:creationId xmlns:p14="http://schemas.microsoft.com/office/powerpoint/2010/main" val="206935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1616-0A73-4E3F-5B10-0A036A853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wing Machine Repair | Sweeper World | Terre Haute, IN 47802">
            <a:extLst>
              <a:ext uri="{FF2B5EF4-FFF2-40B4-BE49-F238E27FC236}">
                <a16:creationId xmlns:a16="http://schemas.microsoft.com/office/drawing/2014/main" id="{A4016FEB-FF59-1B59-BB86-40D8BC53D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710" y="4966422"/>
            <a:ext cx="2483556" cy="199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1613744-9A41-BC84-D8F0-035DCE25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with the machine when it arrived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E4EC37-311B-894F-BB72-1D55F6AFD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68378" cy="4351338"/>
          </a:xfrm>
        </p:spPr>
        <p:txBody>
          <a:bodyPr>
            <a:normAutofit/>
          </a:bodyPr>
          <a:lstStyle/>
          <a:p>
            <a:r>
              <a:rPr lang="en-US">
                <a:latin typeface="Aptos" panose="020B0004020202020204" pitchFamily="34" charset="0"/>
              </a:rPr>
              <a:t>The machine skips stitches and makes a nasty, popping noise</a:t>
            </a:r>
          </a:p>
          <a:p>
            <a:r>
              <a:rPr lang="en-US">
                <a:latin typeface="Aptos" panose="020B0004020202020204" pitchFamily="34" charset="0"/>
              </a:rPr>
              <a:t>The thread breaks at regular intervals</a:t>
            </a:r>
          </a:p>
          <a:p>
            <a:r>
              <a:rPr lang="en-US">
                <a:latin typeface="Aptos" panose="020B0004020202020204" pitchFamily="34" charset="0"/>
              </a:rPr>
              <a:t>The gear (Presser dial gear) jumps out of position. Then the needle can no longer make stitches.</a:t>
            </a:r>
          </a:p>
          <a:p>
            <a:r>
              <a:rPr lang="en-US">
                <a:latin typeface="Aptos" panose="020B0004020202020204" pitchFamily="34" charset="0"/>
              </a:rPr>
              <a:t>If you put the gear back in the correct position, it can run about 5 embroideries, then it starts to malfunction again</a:t>
            </a:r>
          </a:p>
          <a:p>
            <a:r>
              <a:rPr lang="en-US"/>
              <a:t>The automatic needle threader did not work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7F11A64-E786-2FC0-8C2F-24430B3643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688" y="4244975"/>
            <a:ext cx="2609355" cy="261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8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637D1-368F-3F12-A16A-3082B528F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shirt with a cat on it&#10;&#10;AI-generated content may be incorrect.">
            <a:extLst>
              <a:ext uri="{FF2B5EF4-FFF2-40B4-BE49-F238E27FC236}">
                <a16:creationId xmlns:a16="http://schemas.microsoft.com/office/drawing/2014/main" id="{5E3FAFB8-192C-13B5-7FE3-40CB1F7089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30307" y="1869831"/>
            <a:ext cx="4876800" cy="3118339"/>
          </a:xfrm>
          <a:prstGeom prst="rect">
            <a:avLst/>
          </a:prstGeom>
        </p:spPr>
      </p:pic>
      <p:pic>
        <p:nvPicPr>
          <p:cNvPr id="9" name="Picture 8" descr="A close up of a fabric&#10;&#10;AI-generated content may be incorrect.">
            <a:extLst>
              <a:ext uri="{FF2B5EF4-FFF2-40B4-BE49-F238E27FC236}">
                <a16:creationId xmlns:a16="http://schemas.microsoft.com/office/drawing/2014/main" id="{045C0E53-590B-C395-D04D-332F51A15E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52157" y="1148044"/>
            <a:ext cx="5335637" cy="4103077"/>
          </a:xfrm>
          <a:prstGeom prst="rect">
            <a:avLst/>
          </a:prstGeom>
        </p:spPr>
      </p:pic>
      <p:pic>
        <p:nvPicPr>
          <p:cNvPr id="12" name="Picture 11" descr="A pair of blue bags with embroidered designs&#10;&#10;AI-generated content may be incorrect.">
            <a:extLst>
              <a:ext uri="{FF2B5EF4-FFF2-40B4-BE49-F238E27FC236}">
                <a16:creationId xmlns:a16="http://schemas.microsoft.com/office/drawing/2014/main" id="{DFDCDD6D-27D3-5CB1-F5CF-7A7E2474E7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59368" y="1377462"/>
            <a:ext cx="6858000" cy="41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74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A43E2-A54A-5F24-6B66-965459473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C556324-9EE7-5AC2-320F-5DC02AEA5ABB}"/>
              </a:ext>
            </a:extLst>
          </p:cNvPr>
          <p:cNvSpPr/>
          <p:nvPr/>
        </p:nvSpPr>
        <p:spPr>
          <a:xfrm>
            <a:off x="178419" y="4514506"/>
            <a:ext cx="3732347" cy="23083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AF690880-E3E7-E710-EE6C-15A1A0442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743"/>
            <a:ext cx="10515600" cy="801763"/>
          </a:xfrm>
        </p:spPr>
        <p:txBody>
          <a:bodyPr/>
          <a:lstStyle/>
          <a:p>
            <a:r>
              <a:rPr lang="sv-SE"/>
              <a:t>Troubleshooting and repair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AD452C48-2B16-601F-239F-9491D5005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19" y="1451611"/>
            <a:ext cx="8485521" cy="3098066"/>
          </a:xfrm>
        </p:spPr>
        <p:txBody>
          <a:bodyPr>
            <a:normAutofit/>
          </a:bodyPr>
          <a:lstStyle/>
          <a:p>
            <a:r>
              <a:rPr lang="en-US"/>
              <a:t>Contacts with many Brother service workshops for tips and advice.</a:t>
            </a:r>
          </a:p>
          <a:p>
            <a:r>
              <a:rPr lang="en-US"/>
              <a:t>Test runs and Trouble shooting</a:t>
            </a:r>
          </a:p>
          <a:p>
            <a:r>
              <a:rPr lang="en-US"/>
              <a:t>Part replacement</a:t>
            </a:r>
          </a:p>
          <a:p>
            <a:pPr lvl="1"/>
            <a:r>
              <a:rPr lang="sv-SE" sz="2000">
                <a:effectLst/>
                <a:latin typeface="Calibri" panose="020F0502020204030204" pitchFamily="34" charset="0"/>
              </a:rPr>
              <a:t>Needle bar supporter assembly </a:t>
            </a:r>
          </a:p>
          <a:p>
            <a:pPr lvl="1" fontAlgn="ctr"/>
            <a:r>
              <a:rPr lang="sv-SE" sz="2000" err="1">
                <a:effectLst/>
                <a:latin typeface="Calibri" panose="020F0502020204030204" pitchFamily="34" charset="0"/>
              </a:rPr>
              <a:t>Needle</a:t>
            </a:r>
            <a:r>
              <a:rPr lang="sv-SE" sz="2000">
                <a:effectLst/>
                <a:latin typeface="Calibri" panose="020F0502020204030204" pitchFamily="34" charset="0"/>
              </a:rPr>
              <a:t> bar hook </a:t>
            </a:r>
            <a:r>
              <a:rPr lang="sv-SE" sz="2000" err="1">
                <a:effectLst/>
                <a:latin typeface="Calibri" panose="020F0502020204030204" pitchFamily="34" charset="0"/>
              </a:rPr>
              <a:t>stand</a:t>
            </a:r>
            <a:r>
              <a:rPr lang="sv-SE" sz="2000">
                <a:effectLst/>
                <a:latin typeface="Calibri" panose="020F0502020204030204" pitchFamily="34" charset="0"/>
              </a:rPr>
              <a:t> </a:t>
            </a:r>
            <a:r>
              <a:rPr lang="sv-SE" sz="2000" err="1">
                <a:effectLst/>
                <a:latin typeface="Calibri" panose="020F0502020204030204" pitchFamily="34" charset="0"/>
              </a:rPr>
              <a:t>assembly</a:t>
            </a:r>
            <a:r>
              <a:rPr lang="sv-SE" sz="2000">
                <a:effectLst/>
                <a:latin typeface="Calibri" panose="020F0502020204030204" pitchFamily="34" charset="0"/>
              </a:rPr>
              <a:t> </a:t>
            </a:r>
          </a:p>
          <a:p>
            <a:pPr lvl="1" fontAlgn="ctr"/>
            <a:r>
              <a:rPr lang="sv-SE" sz="2000">
                <a:effectLst/>
                <a:latin typeface="Calibri" panose="020F0502020204030204" pitchFamily="34" charset="0"/>
              </a:rPr>
              <a:t>Bobbin case </a:t>
            </a:r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D15ADED-2E81-C234-948E-17AC83293A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605" y="2788185"/>
            <a:ext cx="7575395" cy="4069815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3F26DD16-93D3-9234-5C52-9400B5AD17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2942" y="408972"/>
            <a:ext cx="3589058" cy="2085278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051A59C9-3177-6C14-46BF-D1411261D964}"/>
              </a:ext>
            </a:extLst>
          </p:cNvPr>
          <p:cNvSpPr txBox="1"/>
          <p:nvPr/>
        </p:nvSpPr>
        <p:spPr>
          <a:xfrm>
            <a:off x="459667" y="4514506"/>
            <a:ext cx="3451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Current status: </a:t>
            </a:r>
          </a:p>
          <a:p>
            <a:r>
              <a:rPr lang="en-US" sz="2400"/>
              <a:t>It's running better now. </a:t>
            </a:r>
          </a:p>
          <a:p>
            <a:endParaRPr lang="en-US" sz="2400"/>
          </a:p>
          <a:p>
            <a:r>
              <a:rPr lang="en-US" sz="2400"/>
              <a:t>But there is </a:t>
            </a:r>
            <a:r>
              <a:rPr lang="en-US" sz="2400" b="1"/>
              <a:t>no</a:t>
            </a:r>
            <a:r>
              <a:rPr lang="en-US" sz="2400"/>
              <a:t> guarantee that </a:t>
            </a:r>
            <a:r>
              <a:rPr lang="en-US" sz="2400" b="1"/>
              <a:t>all</a:t>
            </a:r>
            <a:r>
              <a:rPr lang="en-US" sz="2400"/>
              <a:t> bugs have been fixed.</a:t>
            </a:r>
            <a:endParaRPr lang="sv-SE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8D2F04-2351-7166-25CB-49AB48667B5C}"/>
              </a:ext>
            </a:extLst>
          </p:cNvPr>
          <p:cNvSpPr txBox="1"/>
          <p:nvPr/>
        </p:nvSpPr>
        <p:spPr>
          <a:xfrm>
            <a:off x="9768901" y="77339"/>
            <a:ext cx="169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/>
              <a:t>Replaced parts</a:t>
            </a:r>
          </a:p>
        </p:txBody>
      </p:sp>
    </p:spTree>
    <p:extLst>
      <p:ext uri="{BB962C8B-B14F-4D97-AF65-F5344CB8AC3E}">
        <p14:creationId xmlns:p14="http://schemas.microsoft.com/office/powerpoint/2010/main" val="172884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A306F-F6A4-D6BE-4742-F12256B42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ED33209E-CA9A-0075-0E1D-AC7464E1A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Before Power On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27A0FED-4A96-F5C5-58B5-B5CEC700F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4780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AE303-B637-239C-1611-3D226BC72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5BC1A982-A4E3-B2AD-AEF9-91316FEE0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Before Power On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5A33354-6389-5F4C-FE37-25E4E4278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Insert the embroidery unit </a:t>
            </a:r>
            <a:br>
              <a:rPr lang="en-US"/>
            </a:br>
            <a:r>
              <a:rPr lang="en-US"/>
              <a:t>(without embroidery frame)</a:t>
            </a:r>
          </a:p>
          <a:p>
            <a:endParaRPr lang="en-US"/>
          </a:p>
          <a:p>
            <a:r>
              <a:rPr lang="en-US"/>
              <a:t>Check that the embroidery presser foot is in place </a:t>
            </a:r>
            <a:br>
              <a:rPr lang="en-US"/>
            </a:br>
            <a:r>
              <a:rPr lang="en-US"/>
              <a:t>(the “U-foot”)</a:t>
            </a:r>
          </a:p>
          <a:p>
            <a:endParaRPr lang="en-US"/>
          </a:p>
          <a:p>
            <a:r>
              <a:rPr lang="en-US"/>
              <a:t>Install the correct needle</a:t>
            </a:r>
          </a:p>
          <a:p>
            <a:endParaRPr lang="en-US"/>
          </a:p>
          <a:p>
            <a:r>
              <a:rPr lang="en-US"/>
              <a:t>Check that there is bobbin thread</a:t>
            </a:r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92E2A05-EA13-3CC6-0799-27DA29399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405" y="982650"/>
            <a:ext cx="2728196" cy="185182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96439569-D324-DB86-65A5-C5D6D9362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137" y="2522236"/>
            <a:ext cx="2065199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411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383DB-8653-F16A-B097-1F5871829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AC2353E-4ADF-46FD-3029-A937EBF4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Embroidery presser foot (the “U” foot)</a:t>
            </a:r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3B00AAC-3505-1C0F-4AF1-4AF640E739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002" y="2349449"/>
            <a:ext cx="5626560" cy="426322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1F82441-4A9A-C582-6E54-D58DA4B60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99" y="1760675"/>
            <a:ext cx="5269902" cy="4964984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BB174A1D-2DC6-C96E-675F-95456C751697}"/>
              </a:ext>
            </a:extLst>
          </p:cNvPr>
          <p:cNvSpPr txBox="1"/>
          <p:nvPr/>
        </p:nvSpPr>
        <p:spPr>
          <a:xfrm>
            <a:off x="6203373" y="1980117"/>
            <a:ext cx="59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Place for the embroidery foot in the drawer, when not in use</a:t>
            </a:r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431DE16E-79E0-60A6-3091-B65DC2E66A3D}"/>
              </a:ext>
            </a:extLst>
          </p:cNvPr>
          <p:cNvSpPr txBox="1"/>
          <p:nvPr/>
        </p:nvSpPr>
        <p:spPr>
          <a:xfrm>
            <a:off x="10203366" y="102906"/>
            <a:ext cx="1961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v-SE" b="1"/>
              <a:t>Before Power On</a:t>
            </a:r>
          </a:p>
        </p:txBody>
      </p:sp>
    </p:spTree>
    <p:extLst>
      <p:ext uri="{BB962C8B-B14F-4D97-AF65-F5344CB8AC3E}">
        <p14:creationId xmlns:p14="http://schemas.microsoft.com/office/powerpoint/2010/main" val="807955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7B2DB-A90A-F8DA-FCEA-EABDC637D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8CE6FAF-22EA-E707-5400-D55F8B094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Buttons on the machine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7047333-5C5F-FC2B-E486-B87389A694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355" y="2410365"/>
            <a:ext cx="8142680" cy="4447635"/>
          </a:xfrm>
          <a:prstGeom prst="rect">
            <a:avLst/>
          </a:prstGeom>
        </p:spPr>
      </p:pic>
      <p:sp>
        <p:nvSpPr>
          <p:cNvPr id="7" name="Pratbubbla: rad 6">
            <a:extLst>
              <a:ext uri="{FF2B5EF4-FFF2-40B4-BE49-F238E27FC236}">
                <a16:creationId xmlns:a16="http://schemas.microsoft.com/office/drawing/2014/main" id="{4CA0236E-A1D7-CCBB-FECE-34D8E067DC50}"/>
              </a:ext>
            </a:extLst>
          </p:cNvPr>
          <p:cNvSpPr/>
          <p:nvPr/>
        </p:nvSpPr>
        <p:spPr>
          <a:xfrm>
            <a:off x="6835479" y="5798038"/>
            <a:ext cx="2487562" cy="612648"/>
          </a:xfrm>
          <a:prstGeom prst="borderCallout1">
            <a:avLst>
              <a:gd name="adj1" fmla="val 18750"/>
              <a:gd name="adj2" fmla="val -8333"/>
              <a:gd name="adj3" fmla="val -64036"/>
              <a:gd name="adj4" fmla="val -74361"/>
            </a:avLst>
          </a:prstGeom>
          <a:solidFill>
            <a:srgbClr val="FFFFCC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b="1">
                <a:solidFill>
                  <a:schemeClr val="tx1"/>
                </a:solidFill>
              </a:rPr>
              <a:t>Start / Stop</a:t>
            </a:r>
            <a:endParaRPr lang="sv-SE" b="1">
              <a:solidFill>
                <a:schemeClr val="tx1"/>
              </a:solidFill>
            </a:endParaRPr>
          </a:p>
        </p:txBody>
      </p:sp>
      <p:sp>
        <p:nvSpPr>
          <p:cNvPr id="8" name="Pratbubbla: rad 7">
            <a:extLst>
              <a:ext uri="{FF2B5EF4-FFF2-40B4-BE49-F238E27FC236}">
                <a16:creationId xmlns:a16="http://schemas.microsoft.com/office/drawing/2014/main" id="{F10FECEF-20BF-CB96-D1B3-A6344232CF4A}"/>
              </a:ext>
            </a:extLst>
          </p:cNvPr>
          <p:cNvSpPr/>
          <p:nvPr/>
        </p:nvSpPr>
        <p:spPr>
          <a:xfrm>
            <a:off x="7103011" y="4190003"/>
            <a:ext cx="2330921" cy="888358"/>
          </a:xfrm>
          <a:prstGeom prst="borderCallout1">
            <a:avLst>
              <a:gd name="adj1" fmla="val -5599"/>
              <a:gd name="adj2" fmla="val 48571"/>
              <a:gd name="adj3" fmla="val -67910"/>
              <a:gd name="adj4" fmla="val 45769"/>
            </a:avLst>
          </a:prstGeom>
          <a:solidFill>
            <a:srgbClr val="FFFFCC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b="1">
                <a:solidFill>
                  <a:schemeClr val="tx1"/>
                </a:solidFill>
              </a:rPr>
              <a:t>Presser foot Up/Down</a:t>
            </a:r>
            <a:endParaRPr lang="sv-SE" b="1">
              <a:solidFill>
                <a:schemeClr val="tx1"/>
              </a:solidFill>
            </a:endParaRPr>
          </a:p>
        </p:txBody>
      </p:sp>
      <p:sp>
        <p:nvSpPr>
          <p:cNvPr id="9" name="Pratbubbla: rad 8">
            <a:extLst>
              <a:ext uri="{FF2B5EF4-FFF2-40B4-BE49-F238E27FC236}">
                <a16:creationId xmlns:a16="http://schemas.microsoft.com/office/drawing/2014/main" id="{BE9D29DA-9EC7-48F0-BF6C-6D998FB948C0}"/>
              </a:ext>
            </a:extLst>
          </p:cNvPr>
          <p:cNvSpPr/>
          <p:nvPr/>
        </p:nvSpPr>
        <p:spPr>
          <a:xfrm>
            <a:off x="5839566" y="1666072"/>
            <a:ext cx="1952499" cy="888358"/>
          </a:xfrm>
          <a:prstGeom prst="borderCallout1">
            <a:avLst>
              <a:gd name="adj1" fmla="val 108400"/>
              <a:gd name="adj2" fmla="val 49075"/>
              <a:gd name="adj3" fmla="val 158982"/>
              <a:gd name="adj4" fmla="val 48287"/>
            </a:avLst>
          </a:prstGeom>
          <a:solidFill>
            <a:srgbClr val="FFFFCC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b="1">
                <a:solidFill>
                  <a:schemeClr val="tx1"/>
                </a:solidFill>
              </a:rPr>
              <a:t>Cut the thread</a:t>
            </a:r>
            <a:endParaRPr lang="sv-SE" b="1">
              <a:solidFill>
                <a:schemeClr val="tx1"/>
              </a:solidFill>
            </a:endParaRPr>
          </a:p>
        </p:txBody>
      </p:sp>
      <p:sp>
        <p:nvSpPr>
          <p:cNvPr id="10" name="Pratbubbla: rad 9">
            <a:extLst>
              <a:ext uri="{FF2B5EF4-FFF2-40B4-BE49-F238E27FC236}">
                <a16:creationId xmlns:a16="http://schemas.microsoft.com/office/drawing/2014/main" id="{4D142114-4468-EA3E-1D3B-1B56C909F02A}"/>
              </a:ext>
            </a:extLst>
          </p:cNvPr>
          <p:cNvSpPr/>
          <p:nvPr/>
        </p:nvSpPr>
        <p:spPr>
          <a:xfrm>
            <a:off x="3661721" y="1659429"/>
            <a:ext cx="1952499" cy="888358"/>
          </a:xfrm>
          <a:prstGeom prst="borderCallout1">
            <a:avLst>
              <a:gd name="adj1" fmla="val 108400"/>
              <a:gd name="adj2" fmla="val 49075"/>
              <a:gd name="adj3" fmla="val 165623"/>
              <a:gd name="adj4" fmla="val 78501"/>
            </a:avLst>
          </a:prstGeom>
          <a:solidFill>
            <a:srgbClr val="FFFFCC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b="1">
                <a:solidFill>
                  <a:schemeClr val="tx1"/>
                </a:solidFill>
              </a:rPr>
              <a:t>Needle</a:t>
            </a:r>
            <a:br>
              <a:rPr lang="sv-SE" sz="2800" b="1">
                <a:solidFill>
                  <a:schemeClr val="tx1"/>
                </a:solidFill>
              </a:rPr>
            </a:br>
            <a:r>
              <a:rPr lang="sv-SE" sz="2800" b="1">
                <a:solidFill>
                  <a:schemeClr val="tx1"/>
                </a:solidFill>
              </a:rPr>
              <a:t>Up/Down</a:t>
            </a:r>
            <a:endParaRPr lang="sv-SE" b="1">
              <a:solidFill>
                <a:schemeClr val="tx1"/>
              </a:solidFill>
            </a:endParaRPr>
          </a:p>
        </p:txBody>
      </p:sp>
      <p:sp>
        <p:nvSpPr>
          <p:cNvPr id="11" name="Pratbubbla: rad 10">
            <a:extLst>
              <a:ext uri="{FF2B5EF4-FFF2-40B4-BE49-F238E27FC236}">
                <a16:creationId xmlns:a16="http://schemas.microsoft.com/office/drawing/2014/main" id="{8C35C34F-1698-C96A-3FEB-F4FDF6451893}"/>
              </a:ext>
            </a:extLst>
          </p:cNvPr>
          <p:cNvSpPr/>
          <p:nvPr/>
        </p:nvSpPr>
        <p:spPr>
          <a:xfrm>
            <a:off x="0" y="3735658"/>
            <a:ext cx="3166946" cy="1199940"/>
          </a:xfrm>
          <a:prstGeom prst="borderCallout1">
            <a:avLst>
              <a:gd name="adj1" fmla="val 45313"/>
              <a:gd name="adj2" fmla="val 104277"/>
              <a:gd name="adj3" fmla="val 46089"/>
              <a:gd name="adj4" fmla="val 14299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Reverse/</a:t>
            </a:r>
            <a:br>
              <a:rPr lang="en-US" sz="2400" b="1">
                <a:solidFill>
                  <a:schemeClr val="tx1"/>
                </a:solidFill>
              </a:rPr>
            </a:br>
            <a:r>
              <a:rPr lang="en-US" sz="2400" b="1">
                <a:solidFill>
                  <a:schemeClr val="tx1"/>
                </a:solidFill>
              </a:rPr>
              <a:t>Reinforcement Stitch</a:t>
            </a:r>
            <a:br>
              <a:rPr lang="en-US" sz="2400" b="1">
                <a:solidFill>
                  <a:schemeClr val="tx1"/>
                </a:solidFill>
              </a:rPr>
            </a:br>
            <a:r>
              <a:rPr lang="en-US" sz="2400" b="1">
                <a:solidFill>
                  <a:schemeClr val="tx1"/>
                </a:solidFill>
              </a:rPr>
              <a:t>(Not for embroidery)</a:t>
            </a:r>
            <a:endParaRPr lang="sv-SE" sz="1600" b="1">
              <a:solidFill>
                <a:schemeClr val="tx1"/>
              </a:solidFill>
            </a:endParaRPr>
          </a:p>
        </p:txBody>
      </p:sp>
      <p:sp>
        <p:nvSpPr>
          <p:cNvPr id="12" name="Pratbubbla: rad 11">
            <a:extLst>
              <a:ext uri="{FF2B5EF4-FFF2-40B4-BE49-F238E27FC236}">
                <a16:creationId xmlns:a16="http://schemas.microsoft.com/office/drawing/2014/main" id="{369954E5-C91E-008A-4165-EAF8F91C9CB0}"/>
              </a:ext>
            </a:extLst>
          </p:cNvPr>
          <p:cNvSpPr/>
          <p:nvPr/>
        </p:nvSpPr>
        <p:spPr>
          <a:xfrm>
            <a:off x="8804777" y="1606348"/>
            <a:ext cx="1952499" cy="888358"/>
          </a:xfrm>
          <a:prstGeom prst="borderCallout1">
            <a:avLst>
              <a:gd name="adj1" fmla="val 108400"/>
              <a:gd name="adj2" fmla="val 49075"/>
              <a:gd name="adj3" fmla="val 142380"/>
              <a:gd name="adj4" fmla="val 48791"/>
            </a:avLst>
          </a:prstGeom>
          <a:solidFill>
            <a:srgbClr val="FFFFCC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b="1">
                <a:solidFill>
                  <a:schemeClr val="tx1"/>
                </a:solidFill>
              </a:rPr>
              <a:t>Speed</a:t>
            </a:r>
            <a:endParaRPr lang="sv-SE" b="1">
              <a:solidFill>
                <a:schemeClr val="tx1"/>
              </a:solidFill>
            </a:endParaRPr>
          </a:p>
        </p:txBody>
      </p:sp>
      <p:sp>
        <p:nvSpPr>
          <p:cNvPr id="13" name="Pil: nedåt 12">
            <a:extLst>
              <a:ext uri="{FF2B5EF4-FFF2-40B4-BE49-F238E27FC236}">
                <a16:creationId xmlns:a16="http://schemas.microsoft.com/office/drawing/2014/main" id="{F0261B7D-0F2D-AD1B-D3D1-839224DA0829}"/>
              </a:ext>
            </a:extLst>
          </p:cNvPr>
          <p:cNvSpPr/>
          <p:nvPr/>
        </p:nvSpPr>
        <p:spPr>
          <a:xfrm>
            <a:off x="7907195" y="5203186"/>
            <a:ext cx="344129" cy="59485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5AA519A-F3B6-9DC6-723B-64524594049B}"/>
              </a:ext>
            </a:extLst>
          </p:cNvPr>
          <p:cNvSpPr/>
          <p:nvPr/>
        </p:nvSpPr>
        <p:spPr>
          <a:xfrm>
            <a:off x="9066628" y="587674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2D17A77-B5C9-746F-8286-AF49FF6F649C}"/>
              </a:ext>
            </a:extLst>
          </p:cNvPr>
          <p:cNvSpPr/>
          <p:nvPr/>
        </p:nvSpPr>
        <p:spPr>
          <a:xfrm>
            <a:off x="9071318" y="6138322"/>
            <a:ext cx="182880" cy="18288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49597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8394B-2F93-E6BD-EAFE-421E0F27D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87B815-3BA3-5E4E-92FA-5FC6DA3BF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Check the bobbin thread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F4A5E31-E95C-90BE-0479-09CBDF61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50" y="1845794"/>
            <a:ext cx="9124944" cy="5012206"/>
          </a:xfrm>
          <a:prstGeom prst="rect">
            <a:avLst/>
          </a:prstGeom>
        </p:spPr>
      </p:pic>
      <p:sp>
        <p:nvSpPr>
          <p:cNvPr id="5" name="Pil: höger 4">
            <a:extLst>
              <a:ext uri="{FF2B5EF4-FFF2-40B4-BE49-F238E27FC236}">
                <a16:creationId xmlns:a16="http://schemas.microsoft.com/office/drawing/2014/main" id="{7663B7C0-CFB5-416B-3D9C-C14F3F4D5BC8}"/>
              </a:ext>
            </a:extLst>
          </p:cNvPr>
          <p:cNvSpPr/>
          <p:nvPr/>
        </p:nvSpPr>
        <p:spPr>
          <a:xfrm>
            <a:off x="8514736" y="5029200"/>
            <a:ext cx="1179871" cy="6587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E6B2FD6A-C8F5-5674-33E9-E2B4CCB43165}"/>
              </a:ext>
            </a:extLst>
          </p:cNvPr>
          <p:cNvSpPr/>
          <p:nvPr/>
        </p:nvSpPr>
        <p:spPr>
          <a:xfrm>
            <a:off x="8042787" y="5083278"/>
            <a:ext cx="511278" cy="550606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9">
            <a:extLst>
              <a:ext uri="{FF2B5EF4-FFF2-40B4-BE49-F238E27FC236}">
                <a16:creationId xmlns:a16="http://schemas.microsoft.com/office/drawing/2014/main" id="{95E08D2F-44FF-1104-84E9-549FA4219ED7}"/>
              </a:ext>
            </a:extLst>
          </p:cNvPr>
          <p:cNvSpPr txBox="1"/>
          <p:nvPr/>
        </p:nvSpPr>
        <p:spPr>
          <a:xfrm>
            <a:off x="10203366" y="102906"/>
            <a:ext cx="1961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v-SE" b="1"/>
              <a:t>Before Power On</a:t>
            </a:r>
          </a:p>
        </p:txBody>
      </p:sp>
    </p:spTree>
    <p:extLst>
      <p:ext uri="{BB962C8B-B14F-4D97-AF65-F5344CB8AC3E}">
        <p14:creationId xmlns:p14="http://schemas.microsoft.com/office/powerpoint/2010/main" val="709446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7C909-FA5D-A44B-4E5F-D605F5CC6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0569C-46F4-E41C-7CF9-480E66BB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Bobbin thread</a:t>
            </a:r>
            <a:endParaRPr lang="en-SE" dirty="0"/>
          </a:p>
        </p:txBody>
      </p:sp>
      <p:sp>
        <p:nvSpPr>
          <p:cNvPr id="6" name="Platshållare för innehåll 3">
            <a:extLst>
              <a:ext uri="{FF2B5EF4-FFF2-40B4-BE49-F238E27FC236}">
                <a16:creationId xmlns:a16="http://schemas.microsoft.com/office/drawing/2014/main" id="{196437D6-D695-14D2-19A8-9C23416BD2F3}"/>
              </a:ext>
            </a:extLst>
          </p:cNvPr>
          <p:cNvSpPr txBox="1">
            <a:spLocks/>
          </p:cNvSpPr>
          <p:nvPr/>
        </p:nvSpPr>
        <p:spPr>
          <a:xfrm>
            <a:off x="838200" y="1359281"/>
            <a:ext cx="10515600" cy="54987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 err="1"/>
              <a:t>DON’t</a:t>
            </a:r>
            <a:r>
              <a:rPr lang="en-GB" noProof="0" dirty="0"/>
              <a:t> use the embroidery thread in the bobbin! </a:t>
            </a:r>
          </a:p>
          <a:p>
            <a:r>
              <a:rPr lang="en-GB" noProof="0" dirty="0"/>
              <a:t>Embroidery thread </a:t>
            </a:r>
            <a:r>
              <a:rPr lang="en-GB" noProof="0" dirty="0">
                <a:sym typeface="Wingdings" panose="05000000000000000000" pitchFamily="2" charset="2"/>
              </a:rPr>
              <a:t> Visually designed! </a:t>
            </a:r>
          </a:p>
          <a:p>
            <a:r>
              <a:rPr lang="en-GB" noProof="0" dirty="0">
                <a:sym typeface="Wingdings" panose="05000000000000000000" pitchFamily="2" charset="2"/>
              </a:rPr>
              <a:t>The bobbin thread won’t be visible in the final design. The colour does not matter. </a:t>
            </a:r>
          </a:p>
          <a:p>
            <a:r>
              <a:rPr lang="en-GB" noProof="0" dirty="0">
                <a:sym typeface="Wingdings" panose="05000000000000000000" pitchFamily="2" charset="2"/>
              </a:rPr>
              <a:t>The bobbin thread locks the stitches in place. Using the wrong thread can created entanglement and uneven stitches</a:t>
            </a:r>
          </a:p>
          <a:p>
            <a:r>
              <a:rPr lang="en-GB" noProof="0" dirty="0">
                <a:sym typeface="Wingdings" panose="05000000000000000000" pitchFamily="2" charset="2"/>
              </a:rPr>
              <a:t>Waste of embroidery thread  Less thread available to the members. </a:t>
            </a:r>
          </a:p>
          <a:p>
            <a:r>
              <a:rPr lang="en-GB" dirty="0">
                <a:sym typeface="Wingdings" panose="05000000000000000000" pitchFamily="2" charset="2"/>
              </a:rPr>
              <a:t>Embroidery thread is god to cover, not for normal sowing. Only use the embroidery thread in the embroidery machines top thread when doing embroideries. </a:t>
            </a:r>
            <a:endParaRPr lang="en-GB" noProof="0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6670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F0031-80CB-05BC-534C-2C52A81E8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BE4CC-DCDB-210D-BE20-E20E41795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1277600" cy="2250484"/>
          </a:xfrm>
        </p:spPr>
        <p:txBody>
          <a:bodyPr/>
          <a:lstStyle/>
          <a:p>
            <a:r>
              <a:rPr lang="en-GB" dirty="0"/>
              <a:t>Only use “regular” white or black sewing thread in the bobbin! </a:t>
            </a:r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FDC74F-6752-628B-4D33-E3B7B40A34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933" y="1695205"/>
            <a:ext cx="1876418" cy="2501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7A65D3-89CE-B9C7-5921-99CB0AF396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565" y="2048648"/>
            <a:ext cx="1795004" cy="179500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117CAD4-9871-B637-8C3A-BF4EAF91EDEF}"/>
              </a:ext>
            </a:extLst>
          </p:cNvPr>
          <p:cNvSpPr/>
          <p:nvPr/>
        </p:nvSpPr>
        <p:spPr>
          <a:xfrm>
            <a:off x="6659015" y="2450271"/>
            <a:ext cx="1707035" cy="515679"/>
          </a:xfrm>
          <a:prstGeom prst="rightArrow">
            <a:avLst/>
          </a:prstGeom>
          <a:solidFill>
            <a:srgbClr val="84E29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486CFB-C599-EAA0-BF1F-8DBDCB2AE5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298" y="4396883"/>
            <a:ext cx="5123688" cy="2267449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51243553-576C-06DA-A10C-77B2B871B549}"/>
              </a:ext>
            </a:extLst>
          </p:cNvPr>
          <p:cNvSpPr/>
          <p:nvPr/>
        </p:nvSpPr>
        <p:spPr>
          <a:xfrm>
            <a:off x="6659016" y="5199566"/>
            <a:ext cx="1700772" cy="5156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CECFDA-C395-4163-08A8-995F8555AF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693" y="4559904"/>
            <a:ext cx="1795004" cy="179500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C9202A-5DDD-AAD7-DAC3-01E85D871FB7}"/>
              </a:ext>
            </a:extLst>
          </p:cNvPr>
          <p:cNvCxnSpPr>
            <a:cxnSpLocks/>
          </p:cNvCxnSpPr>
          <p:nvPr/>
        </p:nvCxnSpPr>
        <p:spPr>
          <a:xfrm>
            <a:off x="9125795" y="4451618"/>
            <a:ext cx="2011597" cy="19032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819D47-2A8D-3EA9-3EE7-71B288143A63}"/>
              </a:ext>
            </a:extLst>
          </p:cNvPr>
          <p:cNvCxnSpPr>
            <a:cxnSpLocks/>
          </p:cNvCxnSpPr>
          <p:nvPr/>
        </p:nvCxnSpPr>
        <p:spPr>
          <a:xfrm flipV="1">
            <a:off x="9142693" y="4396883"/>
            <a:ext cx="1913876" cy="18393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Graphic 2" descr="Tick outline">
            <a:extLst>
              <a:ext uri="{FF2B5EF4-FFF2-40B4-BE49-F238E27FC236}">
                <a16:creationId xmlns:a16="http://schemas.microsoft.com/office/drawing/2014/main" id="{29BFA3A7-2C92-82B5-30C5-C559E18177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64920" y="1901163"/>
            <a:ext cx="914400" cy="125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055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6A044-D90F-9570-E1A7-092C39714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B076067-B6F5-13A6-18C0-07814281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Power On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84FD456-9C92-D9FE-D387-447E37C49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080" y="3136106"/>
            <a:ext cx="1585097" cy="17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317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D1A10-7C34-F8CA-C023-DE3E4A594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9115A7AF-88AB-8A66-C092-1EEF2BBE9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Power On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C0C0A05-670D-213A-4F9A-AEBBA5372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5200" cy="4351338"/>
          </a:xfrm>
        </p:spPr>
        <p:txBody>
          <a:bodyPr/>
          <a:lstStyle/>
          <a:p>
            <a:r>
              <a:rPr lang="en-US"/>
              <a:t>Machine starts</a:t>
            </a:r>
          </a:p>
          <a:p>
            <a:r>
              <a:rPr lang="en-US"/>
              <a:t>Press the screen to go to next step</a:t>
            </a:r>
          </a:p>
          <a:p>
            <a:r>
              <a:rPr lang="en-US"/>
              <a:t>Check that nothing is in the way of the Embroidery Unit </a:t>
            </a:r>
            <a:br>
              <a:rPr lang="en-US"/>
            </a:br>
            <a:r>
              <a:rPr lang="en-US"/>
              <a:t>before it starts moving</a:t>
            </a:r>
          </a:p>
          <a:p>
            <a:endParaRPr lang="en-US"/>
          </a:p>
          <a:p>
            <a:r>
              <a:rPr lang="en-US"/>
              <a:t>Press OK (The Embroidery Unit is initialized </a:t>
            </a:r>
            <a:br>
              <a:rPr lang="en-US"/>
            </a:br>
            <a:r>
              <a:rPr lang="en-US"/>
              <a:t>and moves to the end positions)</a:t>
            </a:r>
            <a:endParaRPr lang="sv-SE"/>
          </a:p>
          <a:p>
            <a:endParaRPr lang="sv-SE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DCD6A7C-8766-2351-4C9F-F003ABBDC1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660" y="365125"/>
            <a:ext cx="1006615" cy="113244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79F572E-777F-8250-5BE9-6415EDB7C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211" y="4001294"/>
            <a:ext cx="2850127" cy="19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21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11821-1E4F-3517-5474-0D6592671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y fabric with a dragon on it&#10;&#10;AI-generated content may be incorrect.">
            <a:extLst>
              <a:ext uri="{FF2B5EF4-FFF2-40B4-BE49-F238E27FC236}">
                <a16:creationId xmlns:a16="http://schemas.microsoft.com/office/drawing/2014/main" id="{D12E913D-AB03-E620-8C87-D4B17EE07A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23996" y="1197148"/>
            <a:ext cx="5091537" cy="3206375"/>
          </a:xfrm>
          <a:prstGeom prst="rect">
            <a:avLst/>
          </a:prstGeom>
        </p:spPr>
      </p:pic>
      <p:pic>
        <p:nvPicPr>
          <p:cNvPr id="9" name="Picture 8" descr="Two fabric bags with embroidery&#10;&#10;AI-generated content may be incorrect.">
            <a:extLst>
              <a:ext uri="{FF2B5EF4-FFF2-40B4-BE49-F238E27FC236}">
                <a16:creationId xmlns:a16="http://schemas.microsoft.com/office/drawing/2014/main" id="{11B1B036-3312-6504-2EC9-A47BB125CD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18157" y="1048175"/>
            <a:ext cx="6348865" cy="4761649"/>
          </a:xfrm>
          <a:prstGeom prst="rect">
            <a:avLst/>
          </a:prstGeom>
        </p:spPr>
      </p:pic>
      <p:pic>
        <p:nvPicPr>
          <p:cNvPr id="10" name="Picture 9" descr="A patch on a person's leg&#10;&#10;AI-generated content may be incorrect.">
            <a:extLst>
              <a:ext uri="{FF2B5EF4-FFF2-40B4-BE49-F238E27FC236}">
                <a16:creationId xmlns:a16="http://schemas.microsoft.com/office/drawing/2014/main" id="{6D542CC3-B311-7BEC-D543-8B675DABCA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04890" y="2184034"/>
            <a:ext cx="3732551" cy="369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225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D8DD9-A85E-61E2-38FC-CFDB5FD92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FDC8A2-6817-3696-8AAA-BAAD5CFC6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Choose thread, and thread it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32C93A1-329E-8A69-B7EB-E674CC20A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Choose thread, and thread it (1-7)</a:t>
            </a:r>
          </a:p>
          <a:p>
            <a:endParaRPr lang="en-US"/>
          </a:p>
          <a:p>
            <a:r>
              <a:rPr lang="sv-SE"/>
              <a:t>Pull the tread in the needle threader</a:t>
            </a:r>
          </a:p>
          <a:p>
            <a:r>
              <a:rPr lang="en-US"/>
              <a:t>Lower the needle threader lever slowly </a:t>
            </a:r>
            <a:br>
              <a:rPr lang="en-US"/>
            </a:br>
            <a:r>
              <a:rPr lang="en-US"/>
              <a:t>until it clicks</a:t>
            </a:r>
            <a:r>
              <a:rPr lang="sv-SE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E3013-F440-1F9E-1DE9-8D1D602DC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461" y="3413968"/>
            <a:ext cx="3132539" cy="1918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F63E73-3337-3990-6C9E-69ABC4104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10" y="4860388"/>
            <a:ext cx="3766556" cy="18706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9670E4-1BE3-B917-BE32-FD9277DF3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021" y="4397550"/>
            <a:ext cx="3331152" cy="2405118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EC2D53AA-2690-1AB9-2B76-3F98808CBDBE}"/>
              </a:ext>
            </a:extLst>
          </p:cNvPr>
          <p:cNvSpPr txBox="1"/>
          <p:nvPr/>
        </p:nvSpPr>
        <p:spPr>
          <a:xfrm>
            <a:off x="6096000" y="4307389"/>
            <a:ext cx="256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/>
              <a:t>Needle threader lever</a:t>
            </a:r>
            <a:endParaRPr lang="sv-SE"/>
          </a:p>
        </p:txBody>
      </p:sp>
      <p:sp>
        <p:nvSpPr>
          <p:cNvPr id="11" name="textruta 15">
            <a:extLst>
              <a:ext uri="{FF2B5EF4-FFF2-40B4-BE49-F238E27FC236}">
                <a16:creationId xmlns:a16="http://schemas.microsoft.com/office/drawing/2014/main" id="{0B0B8683-3B7A-1272-FB43-CB67B53645BB}"/>
              </a:ext>
            </a:extLst>
          </p:cNvPr>
          <p:cNvSpPr txBox="1"/>
          <p:nvPr/>
        </p:nvSpPr>
        <p:spPr>
          <a:xfrm>
            <a:off x="1815068" y="4660333"/>
            <a:ext cx="1978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/>
              <a:t>Needle threader</a:t>
            </a:r>
            <a:endParaRPr lang="sv-SE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3FCDA4-670B-0C7C-A50A-52170ABECF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418" y="0"/>
            <a:ext cx="4623582" cy="3413796"/>
          </a:xfrm>
          <a:prstGeom prst="rect">
            <a:avLst/>
          </a:prstGeom>
        </p:spPr>
      </p:pic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0D8E9801-86F1-D59A-15FE-D84609F58F62}"/>
              </a:ext>
            </a:extLst>
          </p:cNvPr>
          <p:cNvCxnSpPr>
            <a:cxnSpLocks/>
          </p:cNvCxnSpPr>
          <p:nvPr/>
        </p:nvCxnSpPr>
        <p:spPr>
          <a:xfrm flipV="1">
            <a:off x="6365973" y="1780849"/>
            <a:ext cx="1125073" cy="186870"/>
          </a:xfrm>
          <a:prstGeom prst="line">
            <a:avLst/>
          </a:prstGeom>
          <a:ln w="38100"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6949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A41D6-BE9E-6010-1D58-D81D25ECF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400"/>
              <a:t>Needle threader</a:t>
            </a:r>
            <a:endParaRPr lang="en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1AA8EEE-D46D-E734-C8B7-A0BB0CA0F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60" y="1730091"/>
            <a:ext cx="5338689" cy="504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672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4AE65-D188-D0BE-B230-EBBEFAA7E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199434-A519-2319-667C-7BCC920A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Mounting fabric in the embroidery frame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FF8A1A7-7735-AF0D-CFB0-DDDE52DF6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/>
              <a:t>Select frame size(Large. Medium, Small)</a:t>
            </a:r>
          </a:p>
          <a:p>
            <a:endParaRPr lang="sv-SE"/>
          </a:p>
          <a:p>
            <a:endParaRPr lang="sv-SE"/>
          </a:p>
          <a:p>
            <a:r>
              <a:rPr lang="en-US"/>
              <a:t>Mount stabilizer and fabric</a:t>
            </a:r>
          </a:p>
          <a:p>
            <a:pPr lvl="1"/>
            <a:r>
              <a:rPr lang="en-US"/>
              <a:t>Be sure to align the inner frame  </a:t>
            </a:r>
            <a:br>
              <a:rPr lang="en-US"/>
            </a:br>
            <a:r>
              <a:rPr lang="en-US"/>
              <a:t>with the outer frame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Stretch the fabric within the </a:t>
            </a:r>
            <a:br>
              <a:rPr lang="en-US"/>
            </a:br>
            <a:r>
              <a:rPr lang="en-US"/>
              <a:t>inner and outer frames so that </a:t>
            </a:r>
            <a:br>
              <a:rPr lang="en-US"/>
            </a:br>
            <a:r>
              <a:rPr lang="en-US"/>
              <a:t>there are no folds or wrinkles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BBEB175-392A-479F-49BB-73CA49D5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916" y="1492485"/>
            <a:ext cx="1325995" cy="96020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F93185B-00D9-96A4-0166-9C469C7F2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546" y="1659054"/>
            <a:ext cx="861135" cy="73920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95DD2E8-B945-9332-4B0C-DF1A1AD93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0835" y="1750507"/>
            <a:ext cx="723963" cy="57155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5AE6FB26-8E62-CDE6-8088-F675810A7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843" y="2752121"/>
            <a:ext cx="2103302" cy="1988992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617E5CB5-F393-CC0E-CF90-96B5BD6A5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423" y="4766327"/>
            <a:ext cx="2575783" cy="1828958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05BDC9C7-77CD-8AF5-CF68-E5BE824BA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6204" y="5064347"/>
            <a:ext cx="2248095" cy="1112616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F1D271B4-2220-2854-67A8-2AD5D7A17FDB}"/>
              </a:ext>
            </a:extLst>
          </p:cNvPr>
          <p:cNvSpPr/>
          <p:nvPr/>
        </p:nvSpPr>
        <p:spPr>
          <a:xfrm>
            <a:off x="6096000" y="3580048"/>
            <a:ext cx="427463" cy="424279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E00AD75-2BC2-6733-95C3-3B4C181CA89B}"/>
              </a:ext>
            </a:extLst>
          </p:cNvPr>
          <p:cNvSpPr/>
          <p:nvPr/>
        </p:nvSpPr>
        <p:spPr>
          <a:xfrm rot="10800000">
            <a:off x="6096000" y="3019830"/>
            <a:ext cx="427463" cy="424279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koppling 12">
            <a:extLst>
              <a:ext uri="{FF2B5EF4-FFF2-40B4-BE49-F238E27FC236}">
                <a16:creationId xmlns:a16="http://schemas.microsoft.com/office/drawing/2014/main" id="{2D68603D-F7D9-C120-4EC9-C9342B7FEA2A}"/>
              </a:ext>
            </a:extLst>
          </p:cNvPr>
          <p:cNvCxnSpPr>
            <a:cxnSpLocks/>
          </p:cNvCxnSpPr>
          <p:nvPr/>
        </p:nvCxnSpPr>
        <p:spPr>
          <a:xfrm flipV="1">
            <a:off x="6523463" y="2899317"/>
            <a:ext cx="1870453" cy="278781"/>
          </a:xfrm>
          <a:prstGeom prst="line">
            <a:avLst/>
          </a:prstGeom>
          <a:ln w="38100"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ak koppling 12">
            <a:extLst>
              <a:ext uri="{FF2B5EF4-FFF2-40B4-BE49-F238E27FC236}">
                <a16:creationId xmlns:a16="http://schemas.microsoft.com/office/drawing/2014/main" id="{4BEA6062-70E4-2686-2B20-7902C0BE05F1}"/>
              </a:ext>
            </a:extLst>
          </p:cNvPr>
          <p:cNvCxnSpPr>
            <a:cxnSpLocks/>
          </p:cNvCxnSpPr>
          <p:nvPr/>
        </p:nvCxnSpPr>
        <p:spPr>
          <a:xfrm flipV="1">
            <a:off x="6523463" y="3679903"/>
            <a:ext cx="1870453" cy="122663"/>
          </a:xfrm>
          <a:prstGeom prst="line">
            <a:avLst/>
          </a:prstGeom>
          <a:ln w="38100"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9411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235C3-BEF5-660E-6CD8-0D8FC25CC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57BBB9-0180-2759-2A83-4DB042271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Attaching the embroidery frame to the embroidery unit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8ED54DB-A59C-9A56-27D9-013190A30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4781"/>
            <a:ext cx="10515600" cy="3612996"/>
          </a:xfrm>
        </p:spPr>
        <p:txBody>
          <a:bodyPr/>
          <a:lstStyle/>
          <a:p>
            <a:r>
              <a:rPr lang="sv-SE"/>
              <a:t>Raise the presser foot</a:t>
            </a:r>
          </a:p>
          <a:p>
            <a:endParaRPr lang="sv-SE"/>
          </a:p>
          <a:p>
            <a:endParaRPr lang="sv-SE"/>
          </a:p>
          <a:p>
            <a:r>
              <a:rPr lang="en-US"/>
              <a:t>Attach the embroidery frame</a:t>
            </a:r>
            <a:br>
              <a:rPr lang="en-US"/>
            </a:br>
            <a:r>
              <a:rPr lang="en-US"/>
              <a:t>and lock with the lever</a:t>
            </a:r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67307FF-08A1-1C60-1BFF-FCFFFA71D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642" y="3429000"/>
            <a:ext cx="3112156" cy="239751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B71A526-4D9D-A489-9C38-FF5B0C9A2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28327"/>
            <a:ext cx="2537680" cy="2278577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848601B-F1DE-CE15-62C3-4095BE0A9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652" y="2359987"/>
            <a:ext cx="1310754" cy="7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78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60989-2A96-1173-E37A-80F33678A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30DD1E84-74FF-A259-E23A-FEADE1FF724F}"/>
              </a:ext>
            </a:extLst>
          </p:cNvPr>
          <p:cNvCxnSpPr>
            <a:cxnSpLocks/>
          </p:cNvCxnSpPr>
          <p:nvPr/>
        </p:nvCxnSpPr>
        <p:spPr>
          <a:xfrm>
            <a:off x="11702143" y="2873824"/>
            <a:ext cx="0" cy="881743"/>
          </a:xfrm>
          <a:prstGeom prst="line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>
            <a:extLst>
              <a:ext uri="{FF2B5EF4-FFF2-40B4-BE49-F238E27FC236}">
                <a16:creationId xmlns:a16="http://schemas.microsoft.com/office/drawing/2014/main" id="{740CACE1-B2E9-B1EA-18B6-BFDD6D62D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Choose embroidery pattern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AB3B31A-9F27-8440-E213-B069D25B9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2151"/>
          </a:xfrm>
        </p:spPr>
        <p:txBody>
          <a:bodyPr>
            <a:normAutofit/>
          </a:bodyPr>
          <a:lstStyle/>
          <a:p>
            <a:r>
              <a:rPr lang="sv-SE"/>
              <a:t>Choose embroidery pattern</a:t>
            </a:r>
          </a:p>
          <a:p>
            <a:endParaRPr lang="sv-SE"/>
          </a:p>
          <a:p>
            <a:endParaRPr lang="sv-SE"/>
          </a:p>
          <a:p>
            <a:r>
              <a:rPr lang="sv-SE"/>
              <a:t>Select size and orientation</a:t>
            </a:r>
          </a:p>
          <a:p>
            <a:endParaRPr lang="sv-SE"/>
          </a:p>
          <a:p>
            <a:endParaRPr lang="sv-SE"/>
          </a:p>
          <a:p>
            <a:r>
              <a:rPr lang="en-US"/>
              <a:t>Select position on fabric where </a:t>
            </a:r>
            <a:br>
              <a:rPr lang="en-US"/>
            </a:br>
            <a:r>
              <a:rPr lang="en-US"/>
              <a:t>embroidery will be sewn</a:t>
            </a:r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602B6BF-47F4-5C95-0CE1-355C751499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8244" y="0"/>
            <a:ext cx="1873152" cy="306387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E57F0353-EE6A-273E-D821-C9367E7AE8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7228" y="1"/>
            <a:ext cx="1164771" cy="1360588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2D368F4-5E06-88FF-7FF3-BAA658751B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7228" y="1447104"/>
            <a:ext cx="1164772" cy="1350460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8FC3CCB9-8383-F905-7DE1-4C4B9915B4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1922" y="4001294"/>
            <a:ext cx="2067319" cy="2756425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7F3C66EC-92A7-28AE-2E33-48870558D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0189" y="3374561"/>
            <a:ext cx="1714649" cy="967824"/>
          </a:xfrm>
          <a:prstGeom prst="rect">
            <a:avLst/>
          </a:prstGeom>
        </p:spPr>
      </p:pic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D8F40FA7-9A96-F972-2F71-0CB1F09F7C3B}"/>
              </a:ext>
            </a:extLst>
          </p:cNvPr>
          <p:cNvCxnSpPr>
            <a:cxnSpLocks/>
          </p:cNvCxnSpPr>
          <p:nvPr/>
        </p:nvCxnSpPr>
        <p:spPr>
          <a:xfrm flipV="1">
            <a:off x="5664820" y="1690688"/>
            <a:ext cx="2390609" cy="372288"/>
          </a:xfrm>
          <a:prstGeom prst="line">
            <a:avLst/>
          </a:prstGeom>
          <a:ln w="38100"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ak koppling 27">
            <a:extLst>
              <a:ext uri="{FF2B5EF4-FFF2-40B4-BE49-F238E27FC236}">
                <a16:creationId xmlns:a16="http://schemas.microsoft.com/office/drawing/2014/main" id="{696A781A-D98C-F7EA-0CD7-D8D164A02B69}"/>
              </a:ext>
            </a:extLst>
          </p:cNvPr>
          <p:cNvCxnSpPr>
            <a:cxnSpLocks/>
          </p:cNvCxnSpPr>
          <p:nvPr/>
        </p:nvCxnSpPr>
        <p:spPr>
          <a:xfrm>
            <a:off x="6772128" y="5626719"/>
            <a:ext cx="1609872" cy="0"/>
          </a:xfrm>
          <a:prstGeom prst="line">
            <a:avLst/>
          </a:prstGeom>
          <a:ln w="38100"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9428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2FA7B-931E-2896-5B7E-CC3F53973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DD6F0E-C9F0-903B-8F51-B4E52A070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Start embroidering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E23A64-8E2F-5AB6-82BA-3BF079E3D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Lower the presser foot</a:t>
            </a:r>
          </a:p>
          <a:p>
            <a:endParaRPr lang="en-US"/>
          </a:p>
          <a:p>
            <a:r>
              <a:rPr lang="en-US"/>
              <a:t>Start embroidery</a:t>
            </a:r>
          </a:p>
          <a:p>
            <a:endParaRPr lang="en-US"/>
          </a:p>
          <a:p>
            <a:r>
              <a:rPr lang="en-US"/>
              <a:t>Run 5-10 stitches and stop</a:t>
            </a:r>
          </a:p>
          <a:p>
            <a:endParaRPr lang="en-US"/>
          </a:p>
          <a:p>
            <a:r>
              <a:rPr lang="en-US"/>
              <a:t>Cut the thread if it is long</a:t>
            </a:r>
          </a:p>
          <a:p>
            <a:endParaRPr lang="en-US"/>
          </a:p>
          <a:p>
            <a:r>
              <a:rPr lang="en-US"/>
              <a:t>Start embroidery again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EF664BF-850E-6B97-BDAF-61A60C1571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057" y="2582135"/>
            <a:ext cx="928317" cy="7119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C4F1109-2890-5E9E-7473-09B68A950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830" y="1690688"/>
            <a:ext cx="1136902" cy="667599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5E9556F0-E40F-46F0-D57C-90D0182BDE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122" y="3645344"/>
            <a:ext cx="928317" cy="7119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1341C2F-14A6-B664-70BD-59BE6A565C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057" y="5443717"/>
            <a:ext cx="928317" cy="711900"/>
          </a:xfrm>
          <a:prstGeom prst="rect">
            <a:avLst/>
          </a:prstGeom>
        </p:spPr>
      </p:pic>
      <p:sp>
        <p:nvSpPr>
          <p:cNvPr id="12" name="Ellips 11">
            <a:extLst>
              <a:ext uri="{FF2B5EF4-FFF2-40B4-BE49-F238E27FC236}">
                <a16:creationId xmlns:a16="http://schemas.microsoft.com/office/drawing/2014/main" id="{1F55F84A-4987-CFCB-581D-A28DE46307C7}"/>
              </a:ext>
            </a:extLst>
          </p:cNvPr>
          <p:cNvSpPr/>
          <p:nvPr/>
        </p:nvSpPr>
        <p:spPr>
          <a:xfrm>
            <a:off x="7132446" y="2679613"/>
            <a:ext cx="749808" cy="614422"/>
          </a:xfrm>
          <a:prstGeom prst="ellipse">
            <a:avLst/>
          </a:prstGeom>
          <a:solidFill>
            <a:srgbClr val="84E29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5361987F-96FF-1F1F-ACEB-8C4E4F31BE4F}"/>
              </a:ext>
            </a:extLst>
          </p:cNvPr>
          <p:cNvSpPr/>
          <p:nvPr/>
        </p:nvSpPr>
        <p:spPr>
          <a:xfrm>
            <a:off x="7132446" y="3742822"/>
            <a:ext cx="749808" cy="6144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D3603CE7-30BF-F3BF-5B91-81B5106F4469}"/>
              </a:ext>
            </a:extLst>
          </p:cNvPr>
          <p:cNvSpPr/>
          <p:nvPr/>
        </p:nvSpPr>
        <p:spPr>
          <a:xfrm>
            <a:off x="7132446" y="5440544"/>
            <a:ext cx="749808" cy="614422"/>
          </a:xfrm>
          <a:prstGeom prst="ellipse">
            <a:avLst/>
          </a:prstGeom>
          <a:solidFill>
            <a:srgbClr val="84E29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7537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5F3DD-3DD3-4414-1565-D31E07552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5452C1-A00A-0F58-095E-2158A429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If the thread breaks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7D3F35-D0D7-A6C9-D8D7-7960A7D69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571"/>
            <a:ext cx="10602686" cy="5023304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thread may break or run out. The machine will then stop. This applies to both the upper and lower threads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Upper thread: Re-thread the thread. You may need to backtrack about 10 steps. (See manual 132)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Lower thread: Press Close and then the Cut thread button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Press the presser foot up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Remove the embroidery frame. Remove the bobbin. </a:t>
            </a:r>
            <a:b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Wind more bobbin thread and put it back in.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Put the embroidery frame back in. You may need to backtrack about 10 steps. </a:t>
            </a:r>
            <a:b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(See manual 132)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Press the presser foot down (Green light comes on)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Press Start and continue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28EF0D7-971C-3D88-62EC-2A7B81C0D2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052" y="5078477"/>
            <a:ext cx="1784948" cy="1779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C23A4-FCE7-11FF-C355-21711A84A8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5512" y="3416696"/>
            <a:ext cx="750096" cy="45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203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D5F69-7D93-C37F-9D43-5CB4B7ADA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1BAAD658-F323-217C-CFD5-F4B5561AB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Other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EF239E0-8BDF-6144-D755-F05DB3A22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 change many parameters such as thread tension, speed, presser foot pressure, thread naming, etc. </a:t>
            </a: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Don’t scale your patterns more then 10 %. 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not carry the embroidery unit by the handle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119B024-DD5C-932A-B828-41F8C25B0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990" y="4355625"/>
            <a:ext cx="1623201" cy="18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139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99DA5-CE33-469A-D70C-223C60C52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D21009A0-4E2A-EAF3-9DAC-34A5C251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Make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own</a:t>
            </a:r>
            <a:r>
              <a:rPr lang="sv-SE" dirty="0"/>
              <a:t> </a:t>
            </a:r>
            <a:r>
              <a:rPr lang="sv-SE" dirty="0" err="1"/>
              <a:t>patterns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76EB6A8-6887-7972-CF1B-9E831AE15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25615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machine supports the file format: </a:t>
            </a:r>
            <a:r>
              <a:rPr lang="en-US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.pes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InkStitch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can be used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- Plugin to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IncScape</a:t>
            </a: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https://inkstitch.org/tutorials/resources/beginner-video-tutorials/</a:t>
            </a: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93650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1CF72-FDB1-303D-4135-3B90B740A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78AD-6150-72D8-A199-DBA091F20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A68988-CD16-C942-3EFF-E4DCFDB91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08" y="365125"/>
            <a:ext cx="9595338" cy="628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46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92B93-4AA0-F894-BDC7-666A28DF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Varför</a:t>
            </a:r>
            <a:r>
              <a:rPr lang="en-GB" dirty="0"/>
              <a:t>?	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55D5-D645-A41D-EAE0-22F2DB76F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Kostar</a:t>
            </a:r>
            <a:r>
              <a:rPr lang="en-GB" dirty="0"/>
              <a:t> </a:t>
            </a:r>
            <a:r>
              <a:rPr lang="en-GB" dirty="0" err="1"/>
              <a:t>minst</a:t>
            </a:r>
            <a:r>
              <a:rPr lang="en-GB" dirty="0"/>
              <a:t> </a:t>
            </a:r>
            <a:r>
              <a:rPr lang="en-GB" b="1" dirty="0"/>
              <a:t>15 000-30 000 </a:t>
            </a:r>
            <a:r>
              <a:rPr lang="en-GB" b="1" dirty="0" err="1"/>
              <a:t>kr</a:t>
            </a:r>
            <a:r>
              <a:rPr lang="en-GB" b="1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ersätta</a:t>
            </a:r>
            <a:r>
              <a:rPr lang="en-GB" dirty="0"/>
              <a:t> </a:t>
            </a:r>
            <a:r>
              <a:rPr lang="en-GB" dirty="0" err="1"/>
              <a:t>maskinen</a:t>
            </a:r>
            <a:r>
              <a:rPr lang="en-GB" dirty="0"/>
              <a:t>!</a:t>
            </a:r>
          </a:p>
          <a:p>
            <a:endParaRPr lang="en-GB" dirty="0"/>
          </a:p>
          <a:p>
            <a:r>
              <a:rPr lang="en-GB" dirty="0" err="1"/>
              <a:t>Förlänger</a:t>
            </a:r>
            <a:r>
              <a:rPr lang="en-GB" dirty="0"/>
              <a:t> </a:t>
            </a:r>
            <a:r>
              <a:rPr lang="en-GB" dirty="0" err="1"/>
              <a:t>livstiden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Blir</a:t>
            </a:r>
            <a:r>
              <a:rPr lang="en-GB" dirty="0"/>
              <a:t> </a:t>
            </a:r>
            <a:r>
              <a:rPr lang="en-GB" dirty="0" err="1"/>
              <a:t>mer</a:t>
            </a:r>
            <a:r>
              <a:rPr lang="en-GB" dirty="0"/>
              <a:t> </a:t>
            </a:r>
            <a:r>
              <a:rPr lang="en-GB" dirty="0" err="1"/>
              <a:t>ekonomiskt</a:t>
            </a:r>
            <a:r>
              <a:rPr lang="en-GB" dirty="0"/>
              <a:t> </a:t>
            </a:r>
            <a:r>
              <a:rPr lang="en-GB" dirty="0" err="1"/>
              <a:t>ur</a:t>
            </a:r>
            <a:r>
              <a:rPr lang="en-GB" dirty="0"/>
              <a:t> </a:t>
            </a:r>
            <a:r>
              <a:rPr lang="en-GB" dirty="0" err="1"/>
              <a:t>ett</a:t>
            </a:r>
            <a:r>
              <a:rPr lang="en-GB" dirty="0"/>
              <a:t> </a:t>
            </a:r>
            <a:r>
              <a:rPr lang="en-GB" dirty="0" err="1"/>
              <a:t>inköps</a:t>
            </a:r>
            <a:r>
              <a:rPr lang="en-GB" dirty="0"/>
              <a:t> </a:t>
            </a:r>
            <a:r>
              <a:rPr lang="en-GB" dirty="0" err="1"/>
              <a:t>perspektiv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sv-SE" dirty="0"/>
              <a:t>DU kan använda maskinen – men du får </a:t>
            </a:r>
            <a:r>
              <a:rPr lang="sv-SE" b="1" dirty="0"/>
              <a:t>inte</a:t>
            </a:r>
            <a:r>
              <a:rPr lang="sv-SE" dirty="0"/>
              <a:t> lära ut hur den fungerar. Du får bara hjälpa till om DU använder maskinen. Alla som vill använda den </a:t>
            </a:r>
            <a:r>
              <a:rPr lang="sv-SE" b="1" dirty="0"/>
              <a:t>själva</a:t>
            </a:r>
            <a:r>
              <a:rPr lang="sv-SE" dirty="0"/>
              <a:t> måste gå en workshop.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8004989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19C0D-39D3-728F-6C70-E98154036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3D1A954-DCD2-7979-4263-A4490EB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Advice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46636C6-47A8-2BB1-2102-8F120ECF6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25615" cy="4351338"/>
          </a:xfrm>
        </p:spPr>
        <p:txBody>
          <a:bodyPr>
            <a:normAutofit/>
          </a:bodyPr>
          <a:lstStyle/>
          <a:p>
            <a:r>
              <a:rPr lang="en-GB" noProof="0" dirty="0"/>
              <a:t>All woven fabrics are good to use (Non stretchy)</a:t>
            </a:r>
          </a:p>
          <a:p>
            <a:r>
              <a:rPr lang="en-GB" noProof="0" dirty="0"/>
              <a:t>Stretchy fabric- challenging.</a:t>
            </a:r>
          </a:p>
          <a:p>
            <a:r>
              <a:rPr lang="en-GB" noProof="0" dirty="0"/>
              <a:t>Use the stabiliser efficiently!</a:t>
            </a:r>
          </a:p>
          <a:p>
            <a:r>
              <a:rPr lang="en-GB" noProof="0" dirty="0"/>
              <a:t>Never iron press your design </a:t>
            </a:r>
          </a:p>
          <a:p>
            <a:r>
              <a:rPr lang="en-GB" noProof="0" dirty="0"/>
              <a:t>Have less fabric than the frame? Sew on fabric to the side</a:t>
            </a:r>
          </a:p>
          <a:p>
            <a:r>
              <a:rPr lang="en-GB" noProof="0" dirty="0"/>
              <a:t>Do the design before you cut out your fabric pieces! </a:t>
            </a:r>
          </a:p>
        </p:txBody>
      </p:sp>
    </p:spTree>
    <p:extLst>
      <p:ext uri="{BB962C8B-B14F-4D97-AF65-F5344CB8AC3E}">
        <p14:creationId xmlns:p14="http://schemas.microsoft.com/office/powerpoint/2010/main" val="21199069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BF548-9ED4-C29A-C0F0-4A3F58941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E782E-DB18-CC14-8CAB-7F5DA6933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Webages</a:t>
            </a:r>
            <a:r>
              <a:rPr lang="en-GB" dirty="0"/>
              <a:t> for designs 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98597-8861-0E1F-1939-5B09CB92D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hlinkClick r:id="rId2"/>
              </a:rPr>
              <a:t>https://emblibrary.com/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3"/>
              </a:rPr>
              <a:t>https://urbanthreads.com/?shop_sign_in=true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hlinkClick r:id="rId4"/>
              </a:rPr>
              <a:t>https://brodyrvaruhuset.se/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hlinkClick r:id="rId5"/>
              </a:rPr>
              <a:t>https://www.symaskinsexperten.se/Sytillbehoer2/Mellanlaegg/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F4C85C-7890-7C8B-3B42-C51E8A231112}"/>
              </a:ext>
            </a:extLst>
          </p:cNvPr>
          <p:cNvSpPr txBox="1">
            <a:spLocks/>
          </p:cNvSpPr>
          <p:nvPr/>
        </p:nvSpPr>
        <p:spPr>
          <a:xfrm>
            <a:off x="838200" y="32515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Webpage for order of embroidery thread. </a:t>
            </a:r>
            <a:endParaRPr lang="en-S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043A03-3CEB-3AC2-E758-AA69F27258B6}"/>
              </a:ext>
            </a:extLst>
          </p:cNvPr>
          <p:cNvSpPr txBox="1">
            <a:spLocks/>
          </p:cNvSpPr>
          <p:nvPr/>
        </p:nvSpPr>
        <p:spPr>
          <a:xfrm>
            <a:off x="838200" y="47337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Webpage for order of stabiliser 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5994059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DF3C6-3828-7847-6A19-1CE36A32A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1193-13B1-C812-6F3D-BB9DD18B6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Upprepning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CC499-FA94-FCAF-899F-96C812484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39856" cy="4351338"/>
          </a:xfrm>
        </p:spPr>
        <p:txBody>
          <a:bodyPr>
            <a:normAutofit/>
          </a:bodyPr>
          <a:lstStyle/>
          <a:p>
            <a:r>
              <a:rPr lang="en-GB" dirty="0"/>
              <a:t>1. Never use excessive force. 99% of the problems is the users fault. </a:t>
            </a:r>
            <a:br>
              <a:rPr lang="en-GB" dirty="0"/>
            </a:br>
            <a:endParaRPr lang="en-GB" dirty="0"/>
          </a:p>
          <a:p>
            <a:r>
              <a:rPr lang="en-GB" dirty="0"/>
              <a:t>2. Never use embroidery thread in the bobbin. </a:t>
            </a:r>
            <a:br>
              <a:rPr lang="en-GB" dirty="0"/>
            </a:br>
            <a:endParaRPr lang="en-GB" dirty="0"/>
          </a:p>
          <a:p>
            <a:r>
              <a:rPr lang="en-GB" dirty="0"/>
              <a:t>3. Use the stabiliser efficiently, then it last longer for all members. </a:t>
            </a:r>
            <a:r>
              <a:rPr lang="en-GB" dirty="0">
                <a:sym typeface="Wingdings" panose="05000000000000000000" pitchFamily="2" charset="2"/>
              </a:rPr>
              <a:t>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4. </a:t>
            </a:r>
            <a:r>
              <a:rPr lang="en-GB" dirty="0"/>
              <a:t>Notify if the machine is broken. Both on the machine and on slack. Ask for help on slack. Lots of people can help. </a:t>
            </a:r>
          </a:p>
        </p:txBody>
      </p:sp>
    </p:spTree>
    <p:extLst>
      <p:ext uri="{BB962C8B-B14F-4D97-AF65-F5344CB8AC3E}">
        <p14:creationId xmlns:p14="http://schemas.microsoft.com/office/powerpoint/2010/main" val="39557207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27C15-F1B0-0073-41EE-5C2BAD1C8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AC3EFC0-A823-0AEA-D79F-4E37D4E3F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for your interest!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8803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9A43E-8E3F-1804-D085-B666C620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9E6B90-0747-E02C-B8DE-CCA66730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Om Brodyrmaskin Brother NV1500D (2007)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5E9BD63-9727-8862-23A2-2C6991B52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3310"/>
          </a:xfrm>
        </p:spPr>
        <p:txBody>
          <a:bodyPr>
            <a:normAutofit fontScale="92500" lnSpcReduction="20000"/>
          </a:bodyPr>
          <a:lstStyle/>
          <a:p>
            <a:r>
              <a:rPr lang="sv-SE" dirty="0"/>
              <a:t>Skänkt till MakerSpace av Karin </a:t>
            </a:r>
            <a:r>
              <a:rPr lang="en-US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Lundengård</a:t>
            </a:r>
            <a:endParaRPr lang="sv-SE" dirty="0"/>
          </a:p>
          <a:p>
            <a:endParaRPr lang="sv-SE" b="1" dirty="0"/>
          </a:p>
          <a:p>
            <a:r>
              <a:rPr lang="sv-SE" b="1" dirty="0"/>
              <a:t>Symaskin</a:t>
            </a:r>
            <a:r>
              <a:rPr lang="sv-SE" dirty="0"/>
              <a:t> som kan göra många avancerade sömmar </a:t>
            </a:r>
            <a:br>
              <a:rPr lang="sv-SE" dirty="0"/>
            </a:br>
            <a:r>
              <a:rPr lang="sv-SE" dirty="0"/>
              <a:t>(inte denna demo)</a:t>
            </a:r>
          </a:p>
          <a:p>
            <a:endParaRPr lang="sv-SE" dirty="0"/>
          </a:p>
          <a:p>
            <a:r>
              <a:rPr lang="sv-SE" b="1" dirty="0"/>
              <a:t>Broderimaskin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Maximal broderihastighet på 800 stygn/min (350, 600, 800)</a:t>
            </a:r>
          </a:p>
          <a:p>
            <a:pPr lvl="1"/>
            <a:r>
              <a:rPr lang="sv-SE" dirty="0"/>
              <a:t>Maximal broderiyta 10x6 inch (25x15 cm)</a:t>
            </a:r>
          </a:p>
          <a:p>
            <a:pPr lvl="1"/>
            <a:r>
              <a:rPr lang="sv-SE" dirty="0"/>
              <a:t>Automatisk nålträdning</a:t>
            </a:r>
          </a:p>
          <a:p>
            <a:pPr lvl="1"/>
            <a:r>
              <a:rPr lang="sv-SE" dirty="0"/>
              <a:t>Stor mono LCD-pekskärm / kontrollpanel </a:t>
            </a:r>
          </a:p>
          <a:p>
            <a:pPr lvl="1"/>
            <a:r>
              <a:rPr lang="sv-SE" dirty="0">
                <a:highlight>
                  <a:srgbClr val="FFFF00"/>
                </a:highlight>
              </a:rPr>
              <a:t>Innehåller en hel del mönster</a:t>
            </a:r>
          </a:p>
          <a:p>
            <a:pPr lvl="1"/>
            <a:r>
              <a:rPr lang="sv-SE" dirty="0">
                <a:highlight>
                  <a:srgbClr val="FFFF00"/>
                </a:highlight>
              </a:rPr>
              <a:t>Går att ladda egna mönster via USB (Se manual)</a:t>
            </a:r>
          </a:p>
          <a:p>
            <a:pPr lvl="1"/>
            <a:r>
              <a:rPr lang="sv-SE" dirty="0">
                <a:highlight>
                  <a:srgbClr val="FFFF00"/>
                </a:highlight>
              </a:rPr>
              <a:t>Går att skapa egna mönster och spara (Se manual)</a:t>
            </a:r>
          </a:p>
        </p:txBody>
      </p:sp>
    </p:spTree>
    <p:extLst>
      <p:ext uri="{BB962C8B-B14F-4D97-AF65-F5344CB8AC3E}">
        <p14:creationId xmlns:p14="http://schemas.microsoft.com/office/powerpoint/2010/main" val="1831627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wing Machine Repair | Sweeper World | Terre Haute, IN 47802">
            <a:extLst>
              <a:ext uri="{FF2B5EF4-FFF2-40B4-BE49-F238E27FC236}">
                <a16:creationId xmlns:a16="http://schemas.microsoft.com/office/drawing/2014/main" id="{7AB27D33-8021-C7EA-4285-047B8FD11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372" y="4980489"/>
            <a:ext cx="2483556" cy="199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2E6D575-6B70-4DD3-9DBE-F0B1E0665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Problem med maskinen när den kom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4622E95-95D1-E8AA-0310-A09BB9AA6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68378" cy="4351338"/>
          </a:xfrm>
        </p:spPr>
        <p:txBody>
          <a:bodyPr>
            <a:normAutofit/>
          </a:bodyPr>
          <a:lstStyle/>
          <a:p>
            <a:r>
              <a:rPr lang="sv-SE">
                <a:latin typeface="Aptos" panose="020B0004020202020204" pitchFamily="34" charset="0"/>
              </a:rPr>
              <a:t>M</a:t>
            </a:r>
            <a:r>
              <a:rPr lang="sv-SE">
                <a:effectLst/>
                <a:latin typeface="Aptos" panose="020B0004020202020204" pitchFamily="34" charset="0"/>
              </a:rPr>
              <a:t>askinen hoppar över stygn och gör otäcka, smällande ljud</a:t>
            </a:r>
          </a:p>
          <a:p>
            <a:r>
              <a:rPr lang="sv-SE">
                <a:latin typeface="Aptos" panose="020B0004020202020204" pitchFamily="34" charset="0"/>
              </a:rPr>
              <a:t>Tråden går av med jämna mellanrum</a:t>
            </a:r>
            <a:endParaRPr lang="sv-SE">
              <a:effectLst/>
              <a:latin typeface="Aptos" panose="020B0004020202020204" pitchFamily="34" charset="0"/>
            </a:endParaRPr>
          </a:p>
          <a:p>
            <a:r>
              <a:rPr lang="sv-SE">
                <a:latin typeface="Aptos" panose="020B0004020202020204" pitchFamily="34" charset="0"/>
              </a:rPr>
              <a:t>Kugghjul (</a:t>
            </a:r>
            <a:r>
              <a:rPr lang="sv-SE" err="1">
                <a:latin typeface="Aptos" panose="020B0004020202020204" pitchFamily="34" charset="0"/>
              </a:rPr>
              <a:t>P</a:t>
            </a:r>
            <a:r>
              <a:rPr lang="sv-SE" err="1">
                <a:effectLst/>
                <a:latin typeface="Aptos" panose="020B0004020202020204" pitchFamily="34" charset="0"/>
              </a:rPr>
              <a:t>resser</a:t>
            </a:r>
            <a:r>
              <a:rPr lang="sv-SE">
                <a:effectLst/>
                <a:latin typeface="Aptos" panose="020B0004020202020204" pitchFamily="34" charset="0"/>
              </a:rPr>
              <a:t> </a:t>
            </a:r>
            <a:r>
              <a:rPr lang="sv-SE" err="1">
                <a:effectLst/>
                <a:latin typeface="Aptos" panose="020B0004020202020204" pitchFamily="34" charset="0"/>
              </a:rPr>
              <a:t>dial</a:t>
            </a:r>
            <a:r>
              <a:rPr lang="sv-SE">
                <a:effectLst/>
                <a:latin typeface="Aptos" panose="020B0004020202020204" pitchFamily="34" charset="0"/>
              </a:rPr>
              <a:t> </a:t>
            </a:r>
            <a:r>
              <a:rPr lang="sv-SE" err="1">
                <a:effectLst/>
                <a:latin typeface="Aptos" panose="020B0004020202020204" pitchFamily="34" charset="0"/>
              </a:rPr>
              <a:t>gear</a:t>
            </a:r>
            <a:r>
              <a:rPr lang="sv-SE">
                <a:effectLst/>
                <a:latin typeface="Aptos" panose="020B0004020202020204" pitchFamily="34" charset="0"/>
              </a:rPr>
              <a:t>) hoppar ur läge. </a:t>
            </a:r>
            <a:br>
              <a:rPr lang="sv-SE">
                <a:effectLst/>
                <a:latin typeface="Aptos" panose="020B0004020202020204" pitchFamily="34" charset="0"/>
              </a:rPr>
            </a:br>
            <a:r>
              <a:rPr lang="sv-SE">
                <a:effectLst/>
                <a:latin typeface="Aptos" panose="020B0004020202020204" pitchFamily="34" charset="0"/>
              </a:rPr>
              <a:t>Då kan inte nålen göra stygn längre.</a:t>
            </a:r>
          </a:p>
          <a:p>
            <a:r>
              <a:rPr lang="sv-SE">
                <a:effectLst/>
                <a:latin typeface="Aptos" panose="020B0004020202020204" pitchFamily="34" charset="0"/>
              </a:rPr>
              <a:t>Om man sätter tillbaka kugghjulet i rätt läge kan den </a:t>
            </a:r>
            <a:br>
              <a:rPr lang="sv-SE">
                <a:effectLst/>
                <a:latin typeface="Aptos" panose="020B0004020202020204" pitchFamily="34" charset="0"/>
              </a:rPr>
            </a:br>
            <a:r>
              <a:rPr lang="sv-SE">
                <a:effectLst/>
                <a:latin typeface="Aptos" panose="020B0004020202020204" pitchFamily="34" charset="0"/>
              </a:rPr>
              <a:t>köra typ 5 broderier, sen börjar den krångla igen</a:t>
            </a:r>
          </a:p>
          <a:p>
            <a:r>
              <a:rPr lang="sv-SE">
                <a:latin typeface="Aptos" panose="020B0004020202020204" pitchFamily="34" charset="0"/>
              </a:rPr>
              <a:t>Den automatiska nålträdaren funkade inte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3C7F6A5-E86D-1EFD-2582-4012D6A8DF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694" y="4052711"/>
            <a:ext cx="2801349" cy="280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12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5D9CB78-C133-0F2D-2225-BD1B82A8D01E}"/>
              </a:ext>
            </a:extLst>
          </p:cNvPr>
          <p:cNvSpPr/>
          <p:nvPr/>
        </p:nvSpPr>
        <p:spPr>
          <a:xfrm>
            <a:off x="178420" y="4708736"/>
            <a:ext cx="3352674" cy="20295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CE686B22-53DD-91BE-3E06-0CC4BFA78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743"/>
            <a:ext cx="10515600" cy="801763"/>
          </a:xfrm>
        </p:spPr>
        <p:txBody>
          <a:bodyPr/>
          <a:lstStyle/>
          <a:p>
            <a:r>
              <a:rPr lang="sv-SE"/>
              <a:t>Felsökning och reparation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CC93E2DF-3460-0C43-F33F-FC1445C1A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19" y="1451610"/>
            <a:ext cx="8485521" cy="4725353"/>
          </a:xfrm>
        </p:spPr>
        <p:txBody>
          <a:bodyPr>
            <a:normAutofit/>
          </a:bodyPr>
          <a:lstStyle/>
          <a:p>
            <a:r>
              <a:rPr lang="sv-SE" dirty="0"/>
              <a:t>Kontakter med många </a:t>
            </a:r>
            <a:r>
              <a:rPr lang="sv-SE" dirty="0" err="1"/>
              <a:t>Brother</a:t>
            </a:r>
            <a:r>
              <a:rPr lang="sv-SE" dirty="0"/>
              <a:t> serviceverkstäder för att få tips och råd.</a:t>
            </a:r>
          </a:p>
          <a:p>
            <a:r>
              <a:rPr lang="sv-SE" dirty="0"/>
              <a:t>Testkörningar och felsökning</a:t>
            </a:r>
          </a:p>
          <a:p>
            <a:r>
              <a:rPr lang="sv-SE" dirty="0"/>
              <a:t>Byte av delar</a:t>
            </a:r>
          </a:p>
          <a:p>
            <a:pPr lvl="1" fontAlgn="ctr"/>
            <a:r>
              <a:rPr lang="sv-SE" sz="2000" dirty="0" err="1">
                <a:effectLst/>
                <a:latin typeface="Calibri" panose="020F0502020204030204" pitchFamily="34" charset="0"/>
              </a:rPr>
              <a:t>Needle</a:t>
            </a:r>
            <a:r>
              <a:rPr lang="sv-SE" sz="2000" dirty="0">
                <a:effectLst/>
                <a:latin typeface="Calibri" panose="020F0502020204030204" pitchFamily="34" charset="0"/>
              </a:rPr>
              <a:t> bar supporter </a:t>
            </a:r>
            <a:r>
              <a:rPr lang="sv-SE" sz="2000" dirty="0" err="1">
                <a:effectLst/>
                <a:latin typeface="Calibri" panose="020F0502020204030204" pitchFamily="34" charset="0"/>
              </a:rPr>
              <a:t>assembly</a:t>
            </a:r>
            <a:r>
              <a:rPr lang="sv-SE" sz="2000" dirty="0">
                <a:effectLst/>
                <a:latin typeface="Calibri" panose="020F0502020204030204" pitchFamily="34" charset="0"/>
              </a:rPr>
              <a:t> </a:t>
            </a:r>
          </a:p>
          <a:p>
            <a:pPr lvl="1" fontAlgn="ctr"/>
            <a:r>
              <a:rPr lang="sv-SE" sz="2000" dirty="0" err="1">
                <a:effectLst/>
                <a:latin typeface="Calibri" panose="020F0502020204030204" pitchFamily="34" charset="0"/>
              </a:rPr>
              <a:t>Needle</a:t>
            </a:r>
            <a:r>
              <a:rPr lang="sv-SE" sz="2000" dirty="0">
                <a:effectLst/>
                <a:latin typeface="Calibri" panose="020F0502020204030204" pitchFamily="34" charset="0"/>
              </a:rPr>
              <a:t> bar hook </a:t>
            </a:r>
            <a:r>
              <a:rPr lang="sv-SE" sz="2000" dirty="0" err="1">
                <a:effectLst/>
                <a:latin typeface="Calibri" panose="020F0502020204030204" pitchFamily="34" charset="0"/>
              </a:rPr>
              <a:t>stand</a:t>
            </a:r>
            <a:r>
              <a:rPr lang="sv-SE" sz="2000" dirty="0">
                <a:effectLst/>
                <a:latin typeface="Calibri" panose="020F0502020204030204" pitchFamily="34" charset="0"/>
              </a:rPr>
              <a:t> </a:t>
            </a:r>
            <a:r>
              <a:rPr lang="sv-SE" sz="2000" dirty="0" err="1">
                <a:effectLst/>
                <a:latin typeface="Calibri" panose="020F0502020204030204" pitchFamily="34" charset="0"/>
              </a:rPr>
              <a:t>assembly</a:t>
            </a:r>
            <a:r>
              <a:rPr lang="sv-SE" sz="2000" dirty="0">
                <a:effectLst/>
                <a:latin typeface="Calibri" panose="020F0502020204030204" pitchFamily="34" charset="0"/>
              </a:rPr>
              <a:t> </a:t>
            </a:r>
          </a:p>
          <a:p>
            <a:pPr lvl="1" fontAlgn="ctr"/>
            <a:r>
              <a:rPr lang="sv-SE" sz="2000" dirty="0" err="1">
                <a:effectLst/>
                <a:latin typeface="Calibri" panose="020F0502020204030204" pitchFamily="34" charset="0"/>
              </a:rPr>
              <a:t>Bobbin</a:t>
            </a:r>
            <a:r>
              <a:rPr lang="sv-SE" sz="2000" dirty="0">
                <a:effectLst/>
                <a:latin typeface="Calibri" panose="020F0502020204030204" pitchFamily="34" charset="0"/>
              </a:rPr>
              <a:t> </a:t>
            </a:r>
            <a:r>
              <a:rPr lang="sv-SE" sz="2000" dirty="0" err="1">
                <a:effectLst/>
                <a:latin typeface="Calibri" panose="020F0502020204030204" pitchFamily="34" charset="0"/>
              </a:rPr>
              <a:t>case</a:t>
            </a:r>
            <a:r>
              <a:rPr lang="sv-SE" sz="2000" dirty="0">
                <a:effectLst/>
                <a:latin typeface="Calibri" panose="020F0502020204030204" pitchFamily="34" charset="0"/>
              </a:rPr>
              <a:t> (Spolkorg)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C40ECAA-B08E-82D1-ED74-AC63CA54A2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756" y="2794176"/>
            <a:ext cx="7564244" cy="4063824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422F8A1A-0506-393C-2E3E-463FA19AAE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6911" y="501805"/>
            <a:ext cx="3358743" cy="1951463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4C592ADE-B950-9DBF-355D-8AE79F486982}"/>
              </a:ext>
            </a:extLst>
          </p:cNvPr>
          <p:cNvSpPr txBox="1"/>
          <p:nvPr/>
        </p:nvSpPr>
        <p:spPr>
          <a:xfrm>
            <a:off x="273407" y="4801529"/>
            <a:ext cx="32576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/>
              <a:t>Statusläge idag:</a:t>
            </a:r>
            <a:br>
              <a:rPr lang="sv-SE" sz="2400" b="1"/>
            </a:br>
            <a:r>
              <a:rPr lang="sv-SE" sz="2400"/>
              <a:t>Den går bättre.</a:t>
            </a:r>
            <a:br>
              <a:rPr lang="sv-SE" sz="2400"/>
            </a:br>
            <a:br>
              <a:rPr lang="sv-SE" sz="2400"/>
            </a:br>
            <a:r>
              <a:rPr lang="sv-SE" sz="2400"/>
              <a:t>Men inga garantier för</a:t>
            </a:r>
            <a:br>
              <a:rPr lang="sv-SE" sz="2400"/>
            </a:br>
            <a:r>
              <a:rPr lang="sv-SE" sz="2400"/>
              <a:t>att </a:t>
            </a:r>
            <a:r>
              <a:rPr lang="sv-SE" sz="2400" b="1"/>
              <a:t>alla</a:t>
            </a:r>
            <a:r>
              <a:rPr lang="sv-SE" sz="2400"/>
              <a:t> fel är åtgärdade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A50A3C-A3EB-7D72-5547-0416B0F8FA1F}"/>
              </a:ext>
            </a:extLst>
          </p:cNvPr>
          <p:cNvSpPr txBox="1"/>
          <p:nvPr/>
        </p:nvSpPr>
        <p:spPr>
          <a:xfrm>
            <a:off x="9746166" y="160897"/>
            <a:ext cx="125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/>
              <a:t>Bytta delar</a:t>
            </a:r>
          </a:p>
        </p:txBody>
      </p:sp>
    </p:spTree>
    <p:extLst>
      <p:ext uri="{BB962C8B-B14F-4D97-AF65-F5344CB8AC3E}">
        <p14:creationId xmlns:p14="http://schemas.microsoft.com/office/powerpoint/2010/main" val="208625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22462</TotalTime>
  <Words>2296</Words>
  <Application>Microsoft Office PowerPoint</Application>
  <PresentationFormat>Widescreen</PresentationFormat>
  <Paragraphs>393</Paragraphs>
  <Slides>63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Aptos</vt:lpstr>
      <vt:lpstr>Aptos Display</vt:lpstr>
      <vt:lpstr>Arial</vt:lpstr>
      <vt:lpstr>Calibri</vt:lpstr>
      <vt:lpstr>Symbol</vt:lpstr>
      <vt:lpstr>Wingdings</vt:lpstr>
      <vt:lpstr>Office-tema</vt:lpstr>
      <vt:lpstr>Demo av Brodyrmaskin Brother NV1500D</vt:lpstr>
      <vt:lpstr>Demo Brodyrmaskin Brother NV1500D</vt:lpstr>
      <vt:lpstr>PowerPoint Presentation</vt:lpstr>
      <vt:lpstr>PowerPoint Presentation</vt:lpstr>
      <vt:lpstr>PowerPoint Presentation</vt:lpstr>
      <vt:lpstr>Varför? </vt:lpstr>
      <vt:lpstr>Om Brodyrmaskin Brother NV1500D (2007)</vt:lpstr>
      <vt:lpstr>Problem med maskinen när den kom</vt:lpstr>
      <vt:lpstr>Felsökning och reparation</vt:lpstr>
      <vt:lpstr>Innan Power On</vt:lpstr>
      <vt:lpstr>Innan Power On</vt:lpstr>
      <vt:lpstr>Pressarfot för broderier  (”U”-foten)</vt:lpstr>
      <vt:lpstr>Kontrollera undertråden</vt:lpstr>
      <vt:lpstr>Undertråden</vt:lpstr>
      <vt:lpstr>Brodyrtråd-glansig! </vt:lpstr>
      <vt:lpstr>Bara vanlig sytråd  vit eller svart i underspolen! (vi köper in vit)</vt:lpstr>
      <vt:lpstr>Knappar på maskinen</vt:lpstr>
      <vt:lpstr>Power On</vt:lpstr>
      <vt:lpstr>Power On</vt:lpstr>
      <vt:lpstr>Välj tråd, och trä den</vt:lpstr>
      <vt:lpstr>Nålpåträdare</vt:lpstr>
      <vt:lpstr>Montera tyg i broderiramen</vt:lpstr>
      <vt:lpstr>Montera broderiramen i broderienheten</vt:lpstr>
      <vt:lpstr>Välj mönster</vt:lpstr>
      <vt:lpstr>Starta broderi</vt:lpstr>
      <vt:lpstr>Om tråden går av</vt:lpstr>
      <vt:lpstr>Skapa egna broderier</vt:lpstr>
      <vt:lpstr>PowerPoint Presentation</vt:lpstr>
      <vt:lpstr>Tips och råd</vt:lpstr>
      <vt:lpstr>Övrigt</vt:lpstr>
      <vt:lpstr>Hemsidor </vt:lpstr>
      <vt:lpstr>Upprepning</vt:lpstr>
      <vt:lpstr>Tack för visat intresse! Frågor?  </vt:lpstr>
      <vt:lpstr>English</vt:lpstr>
      <vt:lpstr>Demo of Embroidery machine  Brother NV1500D</vt:lpstr>
      <vt:lpstr>Demo Embroidery machine Brother NV1500D</vt:lpstr>
      <vt:lpstr>About Embroidery Machine NV1500D (2007)</vt:lpstr>
      <vt:lpstr>Why workshop? </vt:lpstr>
      <vt:lpstr>Problems with the machine when it arrived</vt:lpstr>
      <vt:lpstr>Troubleshooting and repair</vt:lpstr>
      <vt:lpstr>Before Power On</vt:lpstr>
      <vt:lpstr>Before Power On</vt:lpstr>
      <vt:lpstr>Embroidery presser foot (the “U” foot)</vt:lpstr>
      <vt:lpstr>Buttons on the machine</vt:lpstr>
      <vt:lpstr>Check the bobbin thread</vt:lpstr>
      <vt:lpstr>Bobbin thread</vt:lpstr>
      <vt:lpstr>Only use “regular” white or black sewing thread in the bobbin! </vt:lpstr>
      <vt:lpstr>Power On</vt:lpstr>
      <vt:lpstr>Power On</vt:lpstr>
      <vt:lpstr>Choose thread, and thread it</vt:lpstr>
      <vt:lpstr>Needle threader</vt:lpstr>
      <vt:lpstr>Mounting fabric in the embroidery frame</vt:lpstr>
      <vt:lpstr>Attaching the embroidery frame to the embroidery unit</vt:lpstr>
      <vt:lpstr>Choose embroidery pattern</vt:lpstr>
      <vt:lpstr>Start embroidering</vt:lpstr>
      <vt:lpstr>If the thread breaks</vt:lpstr>
      <vt:lpstr>Other</vt:lpstr>
      <vt:lpstr>Make your own patterns</vt:lpstr>
      <vt:lpstr>PowerPoint Presentation</vt:lpstr>
      <vt:lpstr>Advice</vt:lpstr>
      <vt:lpstr>Webages for designs </vt:lpstr>
      <vt:lpstr>Upprepning</vt:lpstr>
      <vt:lpstr>Thank you for your interest!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Per Edman</dc:creator>
  <cp:lastModifiedBy>Miranda Hanstorp</cp:lastModifiedBy>
  <cp:revision>19</cp:revision>
  <dcterms:created xsi:type="dcterms:W3CDTF">2025-02-15T15:25:46Z</dcterms:created>
  <dcterms:modified xsi:type="dcterms:W3CDTF">2026-03-18T11:47:46Z</dcterms:modified>
</cp:coreProperties>
</file>